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Lst>
  <p:sldIdLst>
    <p:sldId id="256" r:id="rId2"/>
    <p:sldId id="257" r:id="rId3"/>
    <p:sldId id="258" r:id="rId4"/>
    <p:sldId id="259" r:id="rId5"/>
    <p:sldId id="262" r:id="rId6"/>
    <p:sldId id="263" r:id="rId7"/>
    <p:sldId id="264" r:id="rId8"/>
    <p:sldId id="265" r:id="rId9"/>
    <p:sldId id="268" r:id="rId10"/>
    <p:sldId id="269" r:id="rId11"/>
    <p:sldId id="270" r:id="rId12"/>
    <p:sldId id="271" r:id="rId13"/>
    <p:sldId id="272" r:id="rId14"/>
    <p:sldId id="273" r:id="rId15"/>
    <p:sldId id="288" r:id="rId16"/>
    <p:sldId id="275" r:id="rId17"/>
    <p:sldId id="276" r:id="rId18"/>
    <p:sldId id="277" r:id="rId19"/>
    <p:sldId id="278" r:id="rId20"/>
    <p:sldId id="289" r:id="rId21"/>
    <p:sldId id="280" r:id="rId22"/>
    <p:sldId id="281" r:id="rId23"/>
    <p:sldId id="286" r:id="rId24"/>
    <p:sldId id="287" r:id="rId25"/>
    <p:sldId id="283" r:id="rId26"/>
    <p:sldId id="290" r:id="rId27"/>
    <p:sldId id="285" r:id="rId2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44" autoAdjust="0"/>
    <p:restoredTop sz="94660"/>
  </p:normalViewPr>
  <p:slideViewPr>
    <p:cSldViewPr snapToGrid="0">
      <p:cViewPr varScale="1">
        <p:scale>
          <a:sx n="71" d="100"/>
          <a:sy n="71" d="100"/>
        </p:scale>
        <p:origin x="612" y="6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viewProps" Target="viewProps.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oleObject" Target="file:///C:\Users\User\Desktop\Pocket%20book%20_2019-%20Sinhala-Edit\4.%20&#3462;&#3515;&#3530;&#3502;&#3538;&#3482;%20&#3501;&#3548;&#3515;&#3501;&#3540;&#3515;&#3540;\&#3462;&#3515;&#3530;&#3502;&#3538;&#3482;%20&#3501;&#3548;&#3515;&#3501;&#3540;&#3515;&#3540;.xlsx" TargetMode="External"/><Relationship Id="rId2" Type="http://schemas.microsoft.com/office/2011/relationships/chartColorStyle" Target="colors4.xml"/><Relationship Id="rId1" Type="http://schemas.microsoft.com/office/2011/relationships/chartStyle" Target="style4.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spPr>
        <a:noFill/>
        <a:ln>
          <a:noFill/>
        </a:ln>
        <a:effectLst/>
      </c:spPr>
      <c:txPr>
        <a:bodyPr rot="0" spcFirstLastPara="1" vertOverflow="ellipsis" vert="horz" wrap="square" anchor="ctr" anchorCtr="1"/>
        <a:lstStyle/>
        <a:p>
          <a:pPr>
            <a:defRPr sz="2200" b="1" i="0" u="none" strike="noStrike" kern="1200" baseline="0">
              <a:solidFill>
                <a:schemeClr val="dk1">
                  <a:lumMod val="75000"/>
                  <a:lumOff val="25000"/>
                </a:schemeClr>
              </a:solidFill>
              <a:latin typeface="+mn-lt"/>
              <a:ea typeface="+mn-ea"/>
              <a:cs typeface="+mn-cs"/>
            </a:defRPr>
          </a:pPr>
          <a:endParaRPr lang="en-US"/>
        </a:p>
      </c:txPr>
    </c:title>
    <c:autoTitleDeleted val="0"/>
    <c:plotArea>
      <c:layout/>
      <c:pieChart>
        <c:varyColors val="1"/>
        <c:ser>
          <c:idx val="0"/>
          <c:order val="0"/>
          <c:tx>
            <c:strRef>
              <c:f>Sheet1!$B$1</c:f>
              <c:strCache>
                <c:ptCount val="1"/>
                <c:pt idx="0">
                  <c:v>ආදායම බෙදී යාම</c:v>
                </c:pt>
              </c:strCache>
            </c:strRef>
          </c:tx>
          <c:dPt>
            <c:idx val="0"/>
            <c:bubble3D val="0"/>
            <c:spPr>
              <a:solidFill>
                <a:schemeClr val="accent6"/>
              </a:solidFill>
              <a:ln>
                <a:noFill/>
              </a:ln>
              <a:effectLst>
                <a:outerShdw blurRad="254000" sx="102000" sy="102000" algn="ctr" rotWithShape="0">
                  <a:prstClr val="black">
                    <a:alpha val="20000"/>
                  </a:prstClr>
                </a:outerShdw>
              </a:effectLst>
            </c:spPr>
          </c:dPt>
          <c:dPt>
            <c:idx val="1"/>
            <c:bubble3D val="0"/>
            <c:spPr>
              <a:solidFill>
                <a:schemeClr val="accent5"/>
              </a:solidFill>
              <a:ln>
                <a:noFill/>
              </a:ln>
              <a:effectLst>
                <a:outerShdw blurRad="254000" sx="102000" sy="102000" algn="ctr" rotWithShape="0">
                  <a:prstClr val="black">
                    <a:alpha val="20000"/>
                  </a:prstClr>
                </a:outerShdw>
              </a:effectLst>
            </c:spPr>
          </c:dPt>
          <c:dPt>
            <c:idx val="2"/>
            <c:bubble3D val="0"/>
            <c:spPr>
              <a:solidFill>
                <a:schemeClr val="accent4"/>
              </a:solidFill>
              <a:ln>
                <a:noFill/>
              </a:ln>
              <a:effectLst>
                <a:outerShdw blurRad="254000" sx="102000" sy="102000" algn="ctr" rotWithShape="0">
                  <a:prstClr val="black">
                    <a:alpha val="20000"/>
                  </a:prstClr>
                </a:outerShdw>
              </a:effectLst>
            </c:spPr>
          </c:dPt>
          <c:dPt>
            <c:idx val="3"/>
            <c:bubble3D val="0"/>
            <c:spPr>
              <a:solidFill>
                <a:schemeClr val="accent6">
                  <a:lumMod val="60000"/>
                </a:schemeClr>
              </a:solidFill>
              <a:ln>
                <a:noFill/>
              </a:ln>
              <a:effectLst>
                <a:outerShdw blurRad="254000" sx="102000" sy="102000" algn="ctr" rotWithShape="0">
                  <a:prstClr val="black">
                    <a:alpha val="20000"/>
                  </a:prstClr>
                </a:outerShdw>
              </a:effectLst>
            </c:spPr>
          </c:dPt>
          <c:cat>
            <c:strRef>
              <c:f>Sheet1!$A$2:$A$5</c:f>
              <c:strCache>
                <c:ptCount val="3"/>
                <c:pt idx="0">
                  <c:v>5.5 දුප්පත්</c:v>
                </c:pt>
                <c:pt idx="1">
                  <c:v>47% පොහොසත්</c:v>
                </c:pt>
                <c:pt idx="2">
                  <c:v>47.5 මධ්‍යම මට්ටම</c:v>
                </c:pt>
              </c:strCache>
            </c:strRef>
          </c:cat>
          <c:val>
            <c:numRef>
              <c:f>Sheet1!$B$2:$B$5</c:f>
              <c:numCache>
                <c:formatCode>0%</c:formatCode>
                <c:ptCount val="4"/>
                <c:pt idx="0">
                  <c:v>5.5E-2</c:v>
                </c:pt>
                <c:pt idx="1">
                  <c:v>0.47</c:v>
                </c:pt>
                <c:pt idx="2">
                  <c:v>0.47499999999999998</c:v>
                </c:pt>
              </c:numCache>
            </c:numRef>
          </c:val>
        </c:ser>
        <c:dLbls>
          <c:showLegendKey val="0"/>
          <c:showVal val="0"/>
          <c:showCatName val="0"/>
          <c:showSerName val="0"/>
          <c:showPercent val="0"/>
          <c:showBubbleSize val="0"/>
          <c:showLeaderLines val="1"/>
        </c:dLbls>
        <c:firstSliceAng val="0"/>
      </c:pieChart>
      <c:spPr>
        <a:noFill/>
        <a:ln>
          <a:noFill/>
        </a:ln>
        <a:effectLst/>
      </c:spPr>
    </c:plotArea>
    <c:legend>
      <c:legendPos val="r"/>
      <c:legendEntry>
        <c:idx val="3"/>
        <c:delete val="1"/>
      </c:legendEntry>
      <c:layout/>
      <c:overlay val="0"/>
      <c:spPr>
        <a:solidFill>
          <a:schemeClr val="lt1">
            <a:lumMod val="95000"/>
            <a:alpha val="39000"/>
          </a:schemeClr>
        </a:solidFill>
        <a:ln>
          <a:noFill/>
        </a:ln>
        <a:effectLst/>
      </c:spPr>
      <c:txPr>
        <a:bodyPr rot="0" spcFirstLastPara="1" vertOverflow="ellipsis" vert="horz" wrap="square" anchor="ctr" anchorCtr="1"/>
        <a:lstStyle/>
        <a:p>
          <a:pPr>
            <a:defRPr sz="1197" b="0" i="0" u="none" strike="noStrike" kern="1200" baseline="0">
              <a:solidFill>
                <a:schemeClr val="dk1">
                  <a:lumMod val="75000"/>
                  <a:lumOff val="25000"/>
                </a:schemeClr>
              </a:solidFill>
              <a:latin typeface="+mn-lt"/>
              <a:ea typeface="+mn-ea"/>
              <a:cs typeface="+mn-cs"/>
            </a:defRPr>
          </a:pPr>
          <a:endParaRPr lang="en-US"/>
        </a:p>
      </c:txPr>
    </c:legend>
    <c:plotVisOnly val="1"/>
    <c:dispBlanksAs val="gap"/>
    <c:showDLblsOverMax val="0"/>
  </c:chart>
  <c: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a:effectLst/>
  </c:spPr>
  <c:txPr>
    <a:bodyPr/>
    <a:lstStyle/>
    <a:p>
      <a:pPr>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lineChart>
        <c:grouping val="standard"/>
        <c:varyColors val="0"/>
        <c:ser>
          <c:idx val="0"/>
          <c:order val="0"/>
          <c:tx>
            <c:strRef>
              <c:f>Sheet1!$B$1</c:f>
              <c:strCache>
                <c:ptCount val="1"/>
                <c:pt idx="0">
                  <c:v>තරුණ විරැකියාව</c:v>
                </c:pt>
              </c:strCache>
            </c:strRef>
          </c:tx>
          <c:spPr>
            <a:ln w="28575" cap="rnd">
              <a:solidFill>
                <a:schemeClr val="accent1"/>
              </a:solidFill>
              <a:round/>
            </a:ln>
            <a:effectLst/>
          </c:spPr>
          <c:marker>
            <c:symbol val="none"/>
          </c:marker>
          <c:cat>
            <c:numRef>
              <c:f>Sheet1!$A$2:$A$7</c:f>
              <c:numCache>
                <c:formatCode>General</c:formatCode>
                <c:ptCount val="6"/>
                <c:pt idx="0">
                  <c:v>2014</c:v>
                </c:pt>
                <c:pt idx="1">
                  <c:v>2015</c:v>
                </c:pt>
                <c:pt idx="2">
                  <c:v>2016</c:v>
                </c:pt>
                <c:pt idx="3">
                  <c:v>2017</c:v>
                </c:pt>
                <c:pt idx="4">
                  <c:v>2018</c:v>
                </c:pt>
                <c:pt idx="5">
                  <c:v>2019</c:v>
                </c:pt>
              </c:numCache>
            </c:numRef>
          </c:cat>
          <c:val>
            <c:numRef>
              <c:f>Sheet1!$B$2:$B$7</c:f>
              <c:numCache>
                <c:formatCode>General</c:formatCode>
                <c:ptCount val="6"/>
                <c:pt idx="0">
                  <c:v>30.9</c:v>
                </c:pt>
                <c:pt idx="1">
                  <c:v>29.6</c:v>
                </c:pt>
                <c:pt idx="2">
                  <c:v>30</c:v>
                </c:pt>
                <c:pt idx="3">
                  <c:v>18.3</c:v>
                </c:pt>
                <c:pt idx="4">
                  <c:v>21.1</c:v>
                </c:pt>
                <c:pt idx="5">
                  <c:v>25.2</c:v>
                </c:pt>
              </c:numCache>
            </c:numRef>
          </c:val>
          <c:smooth val="0"/>
        </c:ser>
        <c:dLbls>
          <c:showLegendKey val="0"/>
          <c:showVal val="0"/>
          <c:showCatName val="0"/>
          <c:showSerName val="0"/>
          <c:showPercent val="0"/>
          <c:showBubbleSize val="0"/>
        </c:dLbls>
        <c:smooth val="0"/>
        <c:axId val="-2032580064"/>
        <c:axId val="-2032586592"/>
      </c:lineChart>
      <c:catAx>
        <c:axId val="-203258006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2032586592"/>
        <c:crosses val="autoZero"/>
        <c:auto val="1"/>
        <c:lblAlgn val="ctr"/>
        <c:lblOffset val="100"/>
        <c:noMultiLvlLbl val="0"/>
      </c:catAx>
      <c:valAx>
        <c:axId val="-2032586592"/>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2032580064"/>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6"/>
    </mc:Choice>
    <mc:Fallback>
      <c:style val="6"/>
    </mc:Fallback>
  </mc:AlternateContent>
  <c:chart>
    <c:title>
      <c:tx>
        <c:rich>
          <a:bodyPr rot="0" spcFirstLastPara="1" vertOverflow="ellipsis" vert="horz" wrap="square" anchor="ctr" anchorCtr="1"/>
          <a:lstStyle/>
          <a:p>
            <a:pPr>
              <a:defRPr sz="2128" b="1" i="0" u="none" strike="noStrike" kern="1200" baseline="0">
                <a:solidFill>
                  <a:schemeClr val="tx1">
                    <a:lumMod val="65000"/>
                    <a:lumOff val="35000"/>
                  </a:schemeClr>
                </a:solidFill>
                <a:latin typeface="+mn-lt"/>
                <a:ea typeface="+mn-ea"/>
                <a:cs typeface="+mn-cs"/>
              </a:defRPr>
            </a:pPr>
            <a:r>
              <a:rPr lang="si-LK"/>
              <a:t>පළාත් අනුව සෞභාග්‍යතා දර්ශකය</a:t>
            </a:r>
          </a:p>
          <a:p>
            <a:pPr>
              <a:defRPr/>
            </a:pPr>
            <a:r>
              <a:rPr lang="si-LK"/>
              <a:t>2017-2018</a:t>
            </a:r>
            <a:endParaRPr lang="en-US"/>
          </a:p>
        </c:rich>
      </c:tx>
      <c:overlay val="0"/>
      <c:spPr>
        <a:noFill/>
        <a:ln>
          <a:noFill/>
        </a:ln>
        <a:effectLst/>
      </c:spPr>
      <c:txPr>
        <a:bodyPr rot="0" spcFirstLastPara="1" vertOverflow="ellipsis" vert="horz" wrap="square" anchor="ctr" anchorCtr="1"/>
        <a:lstStyle/>
        <a:p>
          <a:pPr>
            <a:defRPr sz="2128" b="1" i="0" u="none" strike="noStrike" kern="1200" baseline="0">
              <a:solidFill>
                <a:schemeClr val="tx1">
                  <a:lumMod val="65000"/>
                  <a:lumOff val="35000"/>
                </a:schemeClr>
              </a:solidFill>
              <a:latin typeface="+mn-lt"/>
              <a:ea typeface="+mn-ea"/>
              <a:cs typeface="+mn-cs"/>
            </a:defRPr>
          </a:pPr>
          <a:endParaRPr lang="en-US"/>
        </a:p>
      </c:txPr>
    </c:title>
    <c:autoTitleDeleted val="0"/>
    <c:plotArea>
      <c:layout>
        <c:manualLayout>
          <c:layoutTarget val="inner"/>
          <c:xMode val="edge"/>
          <c:yMode val="edge"/>
          <c:x val="8.9948647145930385E-2"/>
          <c:y val="0.16731459685188907"/>
          <c:w val="0.83159567863291672"/>
          <c:h val="0.64836694112653137"/>
        </c:manualLayout>
      </c:layout>
      <c:barChart>
        <c:barDir val="bar"/>
        <c:grouping val="clustered"/>
        <c:varyColors val="0"/>
        <c:ser>
          <c:idx val="0"/>
          <c:order val="0"/>
          <c:tx>
            <c:strRef>
              <c:f>Sheet1!$D$15</c:f>
              <c:strCache>
                <c:ptCount val="1"/>
                <c:pt idx="0">
                  <c:v>2017</c:v>
                </c:pt>
              </c:strCache>
            </c:strRef>
          </c:tx>
          <c:spPr>
            <a:gradFill rotWithShape="1">
              <a:gsLst>
                <a:gs pos="0">
                  <a:schemeClr val="accent4">
                    <a:tint val="77000"/>
                    <a:satMod val="103000"/>
                    <a:lumMod val="102000"/>
                    <a:tint val="94000"/>
                  </a:schemeClr>
                </a:gs>
                <a:gs pos="50000">
                  <a:schemeClr val="accent4">
                    <a:tint val="77000"/>
                    <a:satMod val="110000"/>
                    <a:lumMod val="100000"/>
                    <a:shade val="100000"/>
                  </a:schemeClr>
                </a:gs>
                <a:gs pos="100000">
                  <a:schemeClr val="accent4">
                    <a:tint val="77000"/>
                    <a:lumMod val="99000"/>
                    <a:satMod val="120000"/>
                    <a:shade val="78000"/>
                  </a:schemeClr>
                </a:gs>
              </a:gsLst>
              <a:lin ang="5400000" scaled="0"/>
            </a:gradFill>
            <a:ln>
              <a:noFill/>
            </a:ln>
            <a:effectLst>
              <a:outerShdw blurRad="57150" dist="19050" dir="5400000" algn="ctr" rotWithShape="0">
                <a:srgbClr val="000000">
                  <a:alpha val="63000"/>
                </a:srgbClr>
              </a:outerShdw>
            </a:effectLst>
          </c:spPr>
          <c:invertIfNegative val="0"/>
          <c:cat>
            <c:strRef>
              <c:f>Sheet1!$A$16:$A$24</c:f>
              <c:strCache>
                <c:ptCount val="9"/>
                <c:pt idx="0">
                  <c:v>නැගෙනහිර</c:v>
                </c:pt>
                <c:pt idx="1">
                  <c:v>ඌව</c:v>
                </c:pt>
                <c:pt idx="2">
                  <c:v>උතුරුමැද</c:v>
                </c:pt>
                <c:pt idx="3">
                  <c:v>සබරගමුව</c:v>
                </c:pt>
                <c:pt idx="4">
                  <c:v>උතුර</c:v>
                </c:pt>
                <c:pt idx="5">
                  <c:v>වයඹ</c:v>
                </c:pt>
                <c:pt idx="6">
                  <c:v>දකුණ</c:v>
                </c:pt>
                <c:pt idx="7">
                  <c:v>මධ්‍යම</c:v>
                </c:pt>
                <c:pt idx="8">
                  <c:v>බස්නාහිර</c:v>
                </c:pt>
              </c:strCache>
            </c:strRef>
          </c:cat>
          <c:val>
            <c:numRef>
              <c:f>Sheet1!$D$16:$D$24</c:f>
              <c:numCache>
                <c:formatCode>General</c:formatCode>
                <c:ptCount val="9"/>
                <c:pt idx="0">
                  <c:v>-4.5999999999999999E-2</c:v>
                </c:pt>
                <c:pt idx="1">
                  <c:v>5.7000000000000002E-2</c:v>
                </c:pt>
                <c:pt idx="2">
                  <c:v>6.2E-2</c:v>
                </c:pt>
                <c:pt idx="3">
                  <c:v>2.5000000000000001E-2</c:v>
                </c:pt>
                <c:pt idx="4">
                  <c:v>9.9000000000000005E-2</c:v>
                </c:pt>
                <c:pt idx="5">
                  <c:v>0.22700000000000001</c:v>
                </c:pt>
                <c:pt idx="6">
                  <c:v>0.309</c:v>
                </c:pt>
                <c:pt idx="7">
                  <c:v>0.27200000000000002</c:v>
                </c:pt>
                <c:pt idx="8">
                  <c:v>1.071</c:v>
                </c:pt>
              </c:numCache>
            </c:numRef>
          </c:val>
        </c:ser>
        <c:ser>
          <c:idx val="1"/>
          <c:order val="1"/>
          <c:tx>
            <c:strRef>
              <c:f>Sheet1!$E$15</c:f>
              <c:strCache>
                <c:ptCount val="1"/>
                <c:pt idx="0">
                  <c:v>2018</c:v>
                </c:pt>
              </c:strCache>
            </c:strRef>
          </c:tx>
          <c:spPr>
            <a:gradFill rotWithShape="1">
              <a:gsLst>
                <a:gs pos="0">
                  <a:schemeClr val="accent4">
                    <a:shade val="76000"/>
                    <a:satMod val="103000"/>
                    <a:lumMod val="102000"/>
                    <a:tint val="94000"/>
                  </a:schemeClr>
                </a:gs>
                <a:gs pos="50000">
                  <a:schemeClr val="accent4">
                    <a:shade val="76000"/>
                    <a:satMod val="110000"/>
                    <a:lumMod val="100000"/>
                    <a:shade val="100000"/>
                  </a:schemeClr>
                </a:gs>
                <a:gs pos="100000">
                  <a:schemeClr val="accent4">
                    <a:shade val="76000"/>
                    <a:lumMod val="99000"/>
                    <a:satMod val="120000"/>
                    <a:shade val="78000"/>
                  </a:schemeClr>
                </a:gs>
              </a:gsLst>
              <a:lin ang="5400000" scaled="0"/>
            </a:gradFill>
            <a:ln>
              <a:noFill/>
            </a:ln>
            <a:effectLst>
              <a:outerShdw blurRad="57150" dist="19050" dir="5400000" algn="ctr" rotWithShape="0">
                <a:srgbClr val="000000">
                  <a:alpha val="63000"/>
                </a:srgbClr>
              </a:outerShdw>
            </a:effectLst>
          </c:spPr>
          <c:invertIfNegative val="0"/>
          <c:cat>
            <c:strRef>
              <c:f>Sheet1!$A$16:$A$24</c:f>
              <c:strCache>
                <c:ptCount val="9"/>
                <c:pt idx="0">
                  <c:v>නැගෙනහිර</c:v>
                </c:pt>
                <c:pt idx="1">
                  <c:v>ඌව</c:v>
                </c:pt>
                <c:pt idx="2">
                  <c:v>උතුරුමැද</c:v>
                </c:pt>
                <c:pt idx="3">
                  <c:v>සබරගමුව</c:v>
                </c:pt>
                <c:pt idx="4">
                  <c:v>උතුර</c:v>
                </c:pt>
                <c:pt idx="5">
                  <c:v>වයඹ</c:v>
                </c:pt>
                <c:pt idx="6">
                  <c:v>දකුණ</c:v>
                </c:pt>
                <c:pt idx="7">
                  <c:v>මධ්‍යම</c:v>
                </c:pt>
                <c:pt idx="8">
                  <c:v>බස්නාහිර</c:v>
                </c:pt>
              </c:strCache>
            </c:strRef>
          </c:cat>
          <c:val>
            <c:numRef>
              <c:f>Sheet1!$E$16:$E$24</c:f>
              <c:numCache>
                <c:formatCode>General</c:formatCode>
                <c:ptCount val="9"/>
                <c:pt idx="0">
                  <c:v>0.16800000000000001</c:v>
                </c:pt>
                <c:pt idx="1">
                  <c:v>0.20100000000000001</c:v>
                </c:pt>
                <c:pt idx="2">
                  <c:v>0.25600000000000001</c:v>
                </c:pt>
                <c:pt idx="3">
                  <c:v>0.34100000000000003</c:v>
                </c:pt>
                <c:pt idx="4">
                  <c:v>0.39900000000000002</c:v>
                </c:pt>
                <c:pt idx="5">
                  <c:v>0.45600000000000002</c:v>
                </c:pt>
                <c:pt idx="6">
                  <c:v>0.47</c:v>
                </c:pt>
                <c:pt idx="7">
                  <c:v>0.49</c:v>
                </c:pt>
                <c:pt idx="8">
                  <c:v>1.3009999999999999</c:v>
                </c:pt>
              </c:numCache>
            </c:numRef>
          </c:val>
        </c:ser>
        <c:dLbls>
          <c:showLegendKey val="0"/>
          <c:showVal val="0"/>
          <c:showCatName val="0"/>
          <c:showSerName val="0"/>
          <c:showPercent val="0"/>
          <c:showBubbleSize val="0"/>
        </c:dLbls>
        <c:gapWidth val="115"/>
        <c:overlap val="-20"/>
        <c:axId val="-2032579520"/>
        <c:axId val="-2032581696"/>
      </c:barChart>
      <c:catAx>
        <c:axId val="-2032579520"/>
        <c:scaling>
          <c:orientation val="minMax"/>
        </c:scaling>
        <c:delete val="0"/>
        <c:axPos val="l"/>
        <c:title>
          <c:tx>
            <c:rich>
              <a:bodyPr rot="-54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r>
                  <a:rPr lang="si-LK"/>
                  <a:t>පළාත</a:t>
                </a:r>
                <a:endParaRPr lang="en-US"/>
              </a:p>
            </c:rich>
          </c:tx>
          <c:overlay val="0"/>
          <c:spPr>
            <a:noFill/>
            <a:ln>
              <a:noFill/>
            </a:ln>
            <a:effectLst/>
          </c:spPr>
          <c:txPr>
            <a:bodyPr rot="-54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title>
        <c:numFmt formatCode="General" sourceLinked="0"/>
        <c:majorTickMark val="none"/>
        <c:minorTickMark val="none"/>
        <c:tickLblPos val="nextTo"/>
        <c:spPr>
          <a:noFill/>
          <a:ln w="12700"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2032581696"/>
        <c:crosses val="autoZero"/>
        <c:auto val="1"/>
        <c:lblAlgn val="ctr"/>
        <c:lblOffset val="100"/>
        <c:noMultiLvlLbl val="0"/>
      </c:catAx>
      <c:valAx>
        <c:axId val="-2032581696"/>
        <c:scaling>
          <c:orientation val="minMax"/>
        </c:scaling>
        <c:delete val="0"/>
        <c:axPos val="b"/>
        <c:majorGridlines>
          <c:spPr>
            <a:ln w="9525" cap="flat" cmpd="sng" algn="ctr">
              <a:solidFill>
                <a:schemeClr val="tx1">
                  <a:lumMod val="15000"/>
                  <a:lumOff val="85000"/>
                </a:schemeClr>
              </a:solidFill>
              <a:round/>
            </a:ln>
            <a:effectLst/>
          </c:spPr>
        </c:majorGridlines>
        <c:title>
          <c:tx>
            <c:rich>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r>
                  <a:rPr lang="si-LK"/>
                  <a:t>සෞභාග්‍යතා දර්ශකය</a:t>
                </a:r>
                <a:endParaRPr lang="en-US"/>
              </a:p>
            </c:rich>
          </c:tx>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title>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2032579520"/>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6"/>
    </mc:Choice>
    <mc:Fallback>
      <c:style val="6"/>
    </mc:Fallback>
  </mc:AlternateContent>
  <c:chart>
    <c:autoTitleDeleted val="1"/>
    <c:plotArea>
      <c:layout>
        <c:manualLayout>
          <c:layoutTarget val="inner"/>
          <c:xMode val="edge"/>
          <c:yMode val="edge"/>
          <c:x val="0.17890004338655713"/>
          <c:y val="0.21000365863357984"/>
          <c:w val="0.56442594430197035"/>
          <c:h val="0.68741302791696446"/>
        </c:manualLayout>
      </c:layout>
      <c:barChart>
        <c:barDir val="col"/>
        <c:grouping val="clustered"/>
        <c:varyColors val="0"/>
        <c:ser>
          <c:idx val="2"/>
          <c:order val="1"/>
          <c:tx>
            <c:strRef>
              <c:f>'දළ දේශීය නෂ්පාදිතය 4.7'!$A$30</c:f>
              <c:strCache>
                <c:ptCount val="1"/>
                <c:pt idx="0">
                  <c:v> වටිනාකම රුපියල් මිලියන</c:v>
                </c:pt>
              </c:strCache>
            </c:strRef>
          </c:tx>
          <c:spPr>
            <a:solidFill>
              <a:schemeClr val="accent4">
                <a:shade val="65000"/>
              </a:schemeClr>
            </a:solidFill>
            <a:ln>
              <a:noFill/>
            </a:ln>
            <a:effectLst/>
          </c:spPr>
          <c:invertIfNegative val="0"/>
          <c:dLbls>
            <c:dLbl>
              <c:idx val="0"/>
              <c:layout>
                <c:manualLayout>
                  <c:x val="-1.557632398753894E-3"/>
                  <c:y val="0.27899521304679042"/>
                </c:manualLayout>
              </c:layout>
              <c:showLegendKey val="0"/>
              <c:showVal val="1"/>
              <c:showCatName val="0"/>
              <c:showSerName val="0"/>
              <c:showPercent val="0"/>
              <c:showBubbleSize val="0"/>
              <c:extLst>
                <c:ext xmlns:c15="http://schemas.microsoft.com/office/drawing/2012/chart" uri="{CE6537A1-D6FC-4f65-9D91-7224C49458BB}"/>
              </c:extLst>
            </c:dLbl>
            <c:dLbl>
              <c:idx val="1"/>
              <c:layout>
                <c:manualLayout>
                  <c:x val="5.6060048568695271E-3"/>
                  <c:y val="0.38068887958942993"/>
                </c:manualLayout>
              </c:layout>
              <c:showLegendKey val="0"/>
              <c:showVal val="1"/>
              <c:showCatName val="0"/>
              <c:showSerName val="0"/>
              <c:showPercent val="0"/>
              <c:showBubbleSize val="0"/>
              <c:extLst>
                <c:ext xmlns:c15="http://schemas.microsoft.com/office/drawing/2012/chart" uri="{CE6537A1-D6FC-4f65-9D91-7224C49458BB}"/>
              </c:extLst>
            </c:dLbl>
            <c:dLbl>
              <c:idx val="2"/>
              <c:layout>
                <c:manualLayout>
                  <c:x val="-2.1822149481723974E-3"/>
                  <c:y val="0.43467462021792741"/>
                </c:manualLayout>
              </c:layout>
              <c:showLegendKey val="0"/>
              <c:showVal val="1"/>
              <c:showCatName val="0"/>
              <c:showSerName val="0"/>
              <c:showPercent val="0"/>
              <c:showBubbleSize val="0"/>
              <c:extLst>
                <c:ext xmlns:c15="http://schemas.microsoft.com/office/drawing/2012/chart" uri="{CE6537A1-D6FC-4f65-9D91-7224C49458BB}"/>
              </c:extLst>
            </c:dLbl>
            <c:dLbl>
              <c:idx val="3"/>
              <c:layout>
                <c:manualLayout>
                  <c:x val="2.1822149481723974E-3"/>
                  <c:y val="0.48288204883480501"/>
                </c:manualLayout>
              </c:layout>
              <c:showLegendKey val="0"/>
              <c:showVal val="1"/>
              <c:showCatName val="0"/>
              <c:showSerName val="0"/>
              <c:showPercent val="0"/>
              <c:showBubbleSize val="0"/>
              <c:extLst>
                <c:ext xmlns:c15="http://schemas.microsoft.com/office/drawing/2012/chart" uri="{CE6537A1-D6FC-4f65-9D91-7224C49458BB}"/>
              </c:extLst>
            </c:dLbl>
            <c:dLbl>
              <c:idx val="4"/>
              <c:layout>
                <c:manualLayout>
                  <c:x val="-2.1822149481723974E-3"/>
                  <c:y val="0.53990551181102353"/>
                </c:manualLayout>
              </c:layout>
              <c:showLegendKey val="0"/>
              <c:showVal val="1"/>
              <c:showCatName val="0"/>
              <c:showSerName val="0"/>
              <c:showPercent val="0"/>
              <c:showBubbleSize val="0"/>
              <c:extLst>
                <c:ext xmlns:c15="http://schemas.microsoft.com/office/drawing/2012/chart" uri="{CE6537A1-D6FC-4f65-9D91-7224C49458BB}"/>
              </c:extLst>
            </c:dLbl>
            <c:dLbl>
              <c:idx val="5"/>
              <c:layout>
                <c:manualLayout>
                  <c:x val="0"/>
                  <c:y val="0.58811262228585059"/>
                </c:manualLayout>
              </c:layout>
              <c:showLegendKey val="0"/>
              <c:showVal val="1"/>
              <c:showCatName val="0"/>
              <c:showSerName val="0"/>
              <c:showPercent val="0"/>
              <c:showBubbleSize val="0"/>
              <c:extLst>
                <c:ext xmlns:c15="http://schemas.microsoft.com/office/drawing/2012/chart" uri="{CE6537A1-D6FC-4f65-9D91-7224C49458BB}"/>
              </c:extLst>
            </c:dLbl>
            <c:spPr>
              <a:noFill/>
              <a:ln>
                <a:noFill/>
              </a:ln>
              <a:effectLst/>
            </c:spPr>
            <c:txPr>
              <a:bodyPr rot="-5400000" spcFirstLastPara="1" vertOverflow="ellipsis"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numRef>
              <c:f>'දළ දේශීය නෂ්පාදිතය 4.7'!$B$28:$G$28</c:f>
              <c:numCache>
                <c:formatCode>General</c:formatCode>
                <c:ptCount val="6"/>
                <c:pt idx="0">
                  <c:v>2012</c:v>
                </c:pt>
                <c:pt idx="1">
                  <c:v>2013</c:v>
                </c:pt>
                <c:pt idx="2">
                  <c:v>2014</c:v>
                </c:pt>
                <c:pt idx="3">
                  <c:v>2015</c:v>
                </c:pt>
                <c:pt idx="4">
                  <c:v>2016</c:v>
                </c:pt>
                <c:pt idx="5">
                  <c:v>2017</c:v>
                </c:pt>
              </c:numCache>
            </c:numRef>
          </c:cat>
          <c:val>
            <c:numRef>
              <c:f>'දළ දේශීය නෂ්පාදිතය 4.7'!$B$30:$G$30</c:f>
              <c:numCache>
                <c:formatCode>_(* #,##0_);_(* \(#,##0\);_(* "-"??_);_(@_)</c:formatCode>
                <c:ptCount val="6"/>
                <c:pt idx="0">
                  <c:v>467238</c:v>
                </c:pt>
                <c:pt idx="1">
                  <c:v>667140</c:v>
                </c:pt>
                <c:pt idx="2">
                  <c:v>731950</c:v>
                </c:pt>
                <c:pt idx="3">
                  <c:v>824606</c:v>
                </c:pt>
                <c:pt idx="4">
                  <c:v>973351</c:v>
                </c:pt>
                <c:pt idx="5">
                  <c:v>1050070</c:v>
                </c:pt>
              </c:numCache>
            </c:numRef>
          </c:val>
        </c:ser>
        <c:dLbls>
          <c:showLegendKey val="0"/>
          <c:showVal val="0"/>
          <c:showCatName val="0"/>
          <c:showSerName val="0"/>
          <c:showPercent val="0"/>
          <c:showBubbleSize val="0"/>
        </c:dLbls>
        <c:gapWidth val="150"/>
        <c:axId val="-2032580608"/>
        <c:axId val="-2032586048"/>
      </c:barChart>
      <c:lineChart>
        <c:grouping val="standard"/>
        <c:varyColors val="0"/>
        <c:ser>
          <c:idx val="1"/>
          <c:order val="0"/>
          <c:tx>
            <c:strRef>
              <c:f>'දළ දේශීය නෂ්පාදිතය 4.7'!$A$29</c:f>
              <c:strCache>
                <c:ptCount val="1"/>
                <c:pt idx="0">
                  <c:v>ප්‍රතිශතය</c:v>
                </c:pt>
              </c:strCache>
            </c:strRef>
          </c:tx>
          <c:spPr>
            <a:ln w="28575" cap="rnd">
              <a:solidFill>
                <a:schemeClr val="accent4"/>
              </a:solidFill>
              <a:round/>
            </a:ln>
            <a:effectLst/>
          </c:spPr>
          <c:marker>
            <c:symbol val="circle"/>
            <c:size val="5"/>
            <c:spPr>
              <a:solidFill>
                <a:schemeClr val="accent4"/>
              </a:solidFill>
              <a:ln w="9525">
                <a:solidFill>
                  <a:schemeClr val="accent4"/>
                </a:solidFill>
              </a:ln>
              <a:effectLst/>
            </c:spPr>
          </c:marker>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val>
            <c:numRef>
              <c:f>'දළ දේශීය නෂ්පාදිතය 4.7'!$B$29:$G$29</c:f>
              <c:numCache>
                <c:formatCode>_(* #,##0.0_);_(* \(#,##0.0\);_(* "-"??_);_(@_)</c:formatCode>
                <c:ptCount val="6"/>
                <c:pt idx="0">
                  <c:v>6.2</c:v>
                </c:pt>
                <c:pt idx="1">
                  <c:v>7</c:v>
                </c:pt>
                <c:pt idx="2">
                  <c:v>7.1</c:v>
                </c:pt>
                <c:pt idx="3">
                  <c:v>7.5</c:v>
                </c:pt>
                <c:pt idx="4">
                  <c:v>8.1</c:v>
                </c:pt>
                <c:pt idx="5">
                  <c:v>7.8</c:v>
                </c:pt>
              </c:numCache>
            </c:numRef>
          </c:val>
          <c:smooth val="0"/>
        </c:ser>
        <c:dLbls>
          <c:showLegendKey val="0"/>
          <c:showVal val="0"/>
          <c:showCatName val="0"/>
          <c:showSerName val="0"/>
          <c:showPercent val="0"/>
          <c:showBubbleSize val="0"/>
        </c:dLbls>
        <c:marker val="1"/>
        <c:smooth val="0"/>
        <c:axId val="-2032584960"/>
        <c:axId val="-2032585504"/>
      </c:lineChart>
      <c:catAx>
        <c:axId val="-203258060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2032586048"/>
        <c:crosses val="autoZero"/>
        <c:auto val="1"/>
        <c:lblAlgn val="ctr"/>
        <c:lblOffset val="100"/>
        <c:noMultiLvlLbl val="0"/>
      </c:catAx>
      <c:valAx>
        <c:axId val="-2032586048"/>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330" b="0" i="0" u="none" strike="noStrike" kern="1200" baseline="0">
                    <a:solidFill>
                      <a:schemeClr val="tx1">
                        <a:lumMod val="65000"/>
                        <a:lumOff val="35000"/>
                      </a:schemeClr>
                    </a:solidFill>
                    <a:latin typeface="+mn-lt"/>
                    <a:ea typeface="+mn-ea"/>
                    <a:cs typeface="+mn-cs"/>
                  </a:defRPr>
                </a:pPr>
                <a:r>
                  <a:rPr lang="si-LK"/>
                  <a:t>වටිනාකම රු.මි</a:t>
                </a:r>
                <a:endParaRPr lang="en-US"/>
              </a:p>
            </c:rich>
          </c:tx>
          <c:overlay val="0"/>
          <c:spPr>
            <a:noFill/>
            <a:ln>
              <a:noFill/>
            </a:ln>
            <a:effectLst/>
          </c:spPr>
          <c:txPr>
            <a:bodyPr rot="-5400000" spcFirstLastPara="1" vertOverflow="ellipsis" vert="horz" wrap="square" anchor="ctr" anchorCtr="1"/>
            <a:lstStyle/>
            <a:p>
              <a:pPr>
                <a:defRPr sz="1330" b="0" i="0" u="none" strike="noStrike" kern="1200" baseline="0">
                  <a:solidFill>
                    <a:schemeClr val="tx1">
                      <a:lumMod val="65000"/>
                      <a:lumOff val="35000"/>
                    </a:schemeClr>
                  </a:solidFill>
                  <a:latin typeface="+mn-lt"/>
                  <a:ea typeface="+mn-ea"/>
                  <a:cs typeface="+mn-cs"/>
                </a:defRPr>
              </a:pPr>
              <a:endParaRPr lang="en-US"/>
            </a:p>
          </c:txPr>
        </c:title>
        <c:numFmt formatCode="_(* #,##0_);_(* \(#,##0\);_(* &quot;-&quot;??_);_(@_)"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2032580608"/>
        <c:crosses val="autoZero"/>
        <c:crossBetween val="between"/>
      </c:valAx>
      <c:valAx>
        <c:axId val="-2032585504"/>
        <c:scaling>
          <c:orientation val="minMax"/>
          <c:min val="4.5"/>
        </c:scaling>
        <c:delete val="0"/>
        <c:axPos val="r"/>
        <c:title>
          <c:tx>
            <c:rich>
              <a:bodyPr rot="-5400000" spcFirstLastPara="1" vertOverflow="ellipsis" vert="horz" wrap="square" anchor="ctr" anchorCtr="1"/>
              <a:lstStyle/>
              <a:p>
                <a:pPr>
                  <a:defRPr sz="1330" b="0" i="0" u="none" strike="noStrike" kern="1200" baseline="0">
                    <a:solidFill>
                      <a:schemeClr val="tx1">
                        <a:lumMod val="65000"/>
                        <a:lumOff val="35000"/>
                      </a:schemeClr>
                    </a:solidFill>
                    <a:latin typeface="+mn-lt"/>
                    <a:ea typeface="+mn-ea"/>
                    <a:cs typeface="+mn-cs"/>
                  </a:defRPr>
                </a:pPr>
                <a:r>
                  <a:rPr lang="si-LK"/>
                  <a:t>ප්‍රතිශතය</a:t>
                </a:r>
              </a:p>
            </c:rich>
          </c:tx>
          <c:overlay val="0"/>
          <c:spPr>
            <a:noFill/>
            <a:ln>
              <a:noFill/>
            </a:ln>
            <a:effectLst/>
          </c:spPr>
          <c:txPr>
            <a:bodyPr rot="-5400000" spcFirstLastPara="1" vertOverflow="ellipsis" vert="horz" wrap="square" anchor="ctr" anchorCtr="1"/>
            <a:lstStyle/>
            <a:p>
              <a:pPr>
                <a:defRPr sz="1330" b="0" i="0" u="none" strike="noStrike" kern="1200" baseline="0">
                  <a:solidFill>
                    <a:schemeClr val="tx1">
                      <a:lumMod val="65000"/>
                      <a:lumOff val="35000"/>
                    </a:schemeClr>
                  </a:solidFill>
                  <a:latin typeface="+mn-lt"/>
                  <a:ea typeface="+mn-ea"/>
                  <a:cs typeface="+mn-cs"/>
                </a:defRPr>
              </a:pPr>
              <a:endParaRPr lang="en-US"/>
            </a:p>
          </c:txPr>
        </c:title>
        <c:numFmt formatCode="_(* #,##0.0_);_(* \(#,##0.0\);_(* &quot;-&quot;??_);_(@_)"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2032584960"/>
        <c:crosses val="max"/>
        <c:crossBetween val="between"/>
      </c:valAx>
      <c:catAx>
        <c:axId val="-2032584960"/>
        <c:scaling>
          <c:orientation val="minMax"/>
        </c:scaling>
        <c:delete val="1"/>
        <c:axPos val="b"/>
        <c:majorTickMark val="none"/>
        <c:minorTickMark val="none"/>
        <c:tickLblPos val="none"/>
        <c:crossAx val="-2032585504"/>
        <c:crosses val="autoZero"/>
        <c:auto val="1"/>
        <c:lblAlgn val="ctr"/>
        <c:lblOffset val="100"/>
        <c:noMultiLvlLbl val="0"/>
      </c:cat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solidFill>
      <a:schemeClr val="accent3">
        <a:lumMod val="20000"/>
        <a:lumOff val="80000"/>
      </a:schemeClr>
    </a:solid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3">
  <a:schemeClr val="accent6"/>
  <a:schemeClr val="accent5"/>
  <a:schemeClr val="accent4"/>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withinLinearReversed" id="24">
  <a:schemeClr val="accent4"/>
</cs:colorStyle>
</file>

<file path=ppt/charts/colors4.xml><?xml version="1.0" encoding="utf-8"?>
<cs:colorStyle xmlns:cs="http://schemas.microsoft.com/office/drawing/2012/chartStyle" xmlns:a="http://schemas.openxmlformats.org/drawingml/2006/main" meth="withinLinearReversed" id="24">
  <a:schemeClr val="accent4"/>
</cs:colorStyle>
</file>

<file path=ppt/charts/style1.xml><?xml version="1.0" encoding="utf-8"?>
<cs:chartStyle xmlns:cs="http://schemas.microsoft.com/office/drawing/2012/chartStyle" xmlns:a="http://schemas.openxmlformats.org/drawingml/2006/main" id="253">
  <cs:axisTitle>
    <cs:lnRef idx="0"/>
    <cs:fillRef idx="0"/>
    <cs:effectRef idx="0"/>
    <cs:fontRef idx="minor">
      <a:schemeClr val="dk1">
        <a:lumMod val="75000"/>
        <a:lumOff val="25000"/>
      </a:schemeClr>
    </cs:fontRef>
    <cs:defRPr sz="1197" b="1" kern="1200"/>
  </cs:axisTitle>
  <cs:categoryAxis>
    <cs:lnRef idx="0"/>
    <cs:fillRef idx="0"/>
    <cs:effectRef idx="0"/>
    <cs:fontRef idx="minor">
      <a:schemeClr val="dk1">
        <a:lumMod val="75000"/>
        <a:lumOff val="25000"/>
      </a:schemeClr>
    </cs:fontRef>
    <cs:spPr>
      <a:ln w="19050" cap="flat" cmpd="sng" algn="ctr">
        <a:solidFill>
          <a:schemeClr val="dk1">
            <a:lumMod val="75000"/>
            <a:lumOff val="25000"/>
          </a:schemeClr>
        </a:solidFill>
        <a:round/>
      </a:ln>
    </cs:spPr>
    <cs:defRPr sz="1197" kern="1200" cap="all" baseline="0"/>
  </cs:categoryAxis>
  <cs:chartArea>
    <cs:lnRef idx="0"/>
    <cs:fillRef idx="0"/>
    <cs:effectRef idx="0"/>
    <cs:fontRef idx="minor">
      <a:schemeClr val="dk1"/>
    </cs:fontRef>
    <cs: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cs:spPr>
    <cs:defRPr sz="1197" kern="1200"/>
  </cs:chartArea>
  <cs:dataLabel>
    <cs:lnRef idx="0"/>
    <cs:fillRef idx="0"/>
    <cs:effectRef idx="0"/>
    <cs:fontRef idx="minor">
      <a:schemeClr val="lt1"/>
    </cs:fontRef>
    <cs:spPr>
      <a:pattFill prst="pct75">
        <a:fgClr>
          <a:schemeClr val="dk1">
            <a:lumMod val="75000"/>
            <a:lumOff val="25000"/>
          </a:schemeClr>
        </a:fgClr>
        <a:bgClr>
          <a:schemeClr val="dk1">
            <a:lumMod val="65000"/>
            <a:lumOff val="35000"/>
          </a:schemeClr>
        </a:bgClr>
      </a:pattFill>
      <a:effectLst>
        <a:outerShdw blurRad="50800" dist="38100" dir="2700000" algn="tl" rotWithShape="0">
          <a:prstClr val="black">
            <a:alpha val="40000"/>
          </a:prstClr>
        </a:outerShdw>
      </a:effectLst>
    </cs:spPr>
    <cs:defRPr sz="1330" b="1" i="0" u="none" strike="noStrike" kern="1200" baseline="0"/>
  </cs:dataLabel>
  <cs:dataLabelCallout>
    <cs:lnRef idx="0"/>
    <cs:fillRef idx="0"/>
    <cs:effectRef idx="0"/>
    <cs:fontRef idx="minor">
      <a:schemeClr val="lt1"/>
    </cs:fontRef>
    <cs:spPr>
      <a:pattFill prst="pct75">
        <a:fgClr>
          <a:schemeClr val="dk1">
            <a:lumMod val="75000"/>
            <a:lumOff val="25000"/>
          </a:schemeClr>
        </a:fgClr>
        <a:bgClr>
          <a:schemeClr val="dk1">
            <a:lumMod val="65000"/>
            <a:lumOff val="35000"/>
          </a:schemeClr>
        </a:bgClr>
      </a:pattFill>
      <a:effectLst>
        <a:outerShdw blurRad="50800" dist="38100" dir="2700000" algn="tl" rotWithShape="0">
          <a:prstClr val="black">
            <a:alpha val="40000"/>
          </a:prstClr>
        </a:outerShdw>
      </a:effectLst>
    </cs:spPr>
    <cs:defRPr sz="1330" b="1" i="0" u="none" strike="noStrike" kern="1200" baseline="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a:effectLst>
        <a:outerShdw blurRad="254000" sx="102000" sy="102000" algn="ctr" rotWithShape="0">
          <a:prstClr val="black">
            <a:alpha val="20000"/>
          </a:prstClr>
        </a:outerShdw>
      </a:effectLst>
    </cs:spPr>
  </cs:dataPoint>
  <cs:dataPoint3D>
    <cs:lnRef idx="0"/>
    <cs:fillRef idx="0">
      <cs:styleClr val="auto"/>
    </cs:fillRef>
    <cs:effectRef idx="0"/>
    <cs:fontRef idx="minor">
      <a:schemeClr val="dk1"/>
    </cs:fontRef>
    <cs:spPr>
      <a:solidFill>
        <a:schemeClr val="phClr"/>
      </a:solidFill>
      <a:effectLst>
        <a:outerShdw blurRad="254000" sx="102000" sy="102000" algn="ctr" rotWithShape="0">
          <a:prstClr val="black">
            <a:alpha val="20000"/>
          </a:prstClr>
        </a:outerShdw>
      </a:effectLst>
    </cs:spPr>
  </cs:dataPoint3D>
  <cs:dataPointLine>
    <cs:lnRef idx="0">
      <cs:styleClr val="auto"/>
    </cs:lnRef>
    <cs:fillRef idx="0"/>
    <cs:effectRef idx="0"/>
    <cs:fontRef idx="minor">
      <a:schemeClr val="dk1"/>
    </cs:fontRef>
    <cs:spPr>
      <a:ln w="31750" cap="rnd">
        <a:solidFill>
          <a:schemeClr val="phClr">
            <a:alpha val="85000"/>
          </a:schemeClr>
        </a:solidFill>
        <a:round/>
      </a:ln>
    </cs:spPr>
  </cs:dataPointLine>
  <cs:dataPointMarker>
    <cs:lnRef idx="0"/>
    <cs:fillRef idx="0">
      <cs:styleClr val="auto"/>
    </cs:fillRef>
    <cs:effectRef idx="0"/>
    <cs:fontRef idx="minor">
      <a:schemeClr val="dk1"/>
    </cs:fontRef>
    <cs:spPr>
      <a:solidFill>
        <a:schemeClr val="phClr">
          <a:alpha val="85000"/>
        </a:schemeClr>
      </a:solidFill>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75000"/>
        <a:lumOff val="25000"/>
      </a:schemeClr>
    </cs:fontRef>
    <cs:spPr>
      <a:ln w="9525">
        <a:solidFill>
          <a:schemeClr val="dk1">
            <a:lumMod val="35000"/>
            <a:lumOff val="65000"/>
          </a:schemeClr>
        </a:solidFill>
      </a:ln>
    </cs:spPr>
    <cs:defRPr sz="1197" kern="1200"/>
  </cs:dataTable>
  <cs:downBar>
    <cs:lnRef idx="0"/>
    <cs:fillRef idx="0"/>
    <cs:effectRef idx="0"/>
    <cs:fontRef idx="minor">
      <a:schemeClr val="dk1"/>
    </cs:fontRef>
    <cs:spPr>
      <a:solidFill>
        <a:schemeClr val="dk1">
          <a:lumMod val="50000"/>
          <a:lumOff val="50000"/>
        </a:schemeClr>
      </a:solidFill>
      <a:ln w="9525">
        <a:solidFill>
          <a:schemeClr val="dk1">
            <a:lumMod val="65000"/>
            <a:lumOff val="35000"/>
          </a:schemeClr>
        </a:solidFill>
      </a:ln>
    </cs:spPr>
  </cs:downBar>
  <cs:dropLine>
    <cs:lnRef idx="0"/>
    <cs:fillRef idx="0"/>
    <cs:effectRef idx="0"/>
    <cs:fontRef idx="minor">
      <a:schemeClr val="dk1"/>
    </cs:fontRef>
    <cs:spPr>
      <a:ln w="9525">
        <a:solidFill>
          <a:schemeClr val="dk1">
            <a:lumMod val="35000"/>
            <a:lumOff val="65000"/>
          </a:schemeClr>
        </a:solidFill>
        <a:prstDash val="dash"/>
      </a:ln>
    </cs:spPr>
  </cs:dropLine>
  <cs:errorBar>
    <cs:lnRef idx="0"/>
    <cs:fillRef idx="0"/>
    <cs:effectRef idx="0"/>
    <cs:fontRef idx="minor">
      <a:schemeClr val="dk1"/>
    </cs:fontRef>
    <cs:spPr>
      <a:ln w="9525">
        <a:solidFill>
          <a:schemeClr val="dk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gradFill>
          <a:gsLst>
            <a:gs pos="100000">
              <a:schemeClr val="dk1">
                <a:lumMod val="95000"/>
                <a:lumOff val="5000"/>
                <a:alpha val="42000"/>
              </a:schemeClr>
            </a:gs>
            <a:gs pos="0">
              <a:schemeClr val="lt1">
                <a:lumMod val="75000"/>
                <a:alpha val="36000"/>
              </a:schemeClr>
            </a:gs>
          </a:gsLst>
          <a:lin ang="5400000" scaled="0"/>
        </a:gradFill>
        <a:round/>
      </a:ln>
    </cs:spPr>
  </cs:gridlineMajor>
  <cs:gridlineMinor>
    <cs:lnRef idx="0"/>
    <cs:fillRef idx="0"/>
    <cs:effectRef idx="0"/>
    <cs:fontRef idx="minor">
      <a:schemeClr val="dk1"/>
    </cs:fontRef>
    <cs:spPr>
      <a:ln>
        <a:gradFill>
          <a:gsLst>
            <a:gs pos="100000">
              <a:schemeClr val="dk1">
                <a:lumMod val="95000"/>
                <a:lumOff val="5000"/>
                <a:alpha val="42000"/>
              </a:schemeClr>
            </a:gs>
            <a:gs pos="0">
              <a:schemeClr val="lt1">
                <a:lumMod val="75000"/>
                <a:alpha val="36000"/>
              </a:schemeClr>
            </a:gs>
          </a:gsLst>
          <a:lin ang="5400000" scaled="0"/>
        </a:gradFill>
      </a:ln>
    </cs:spPr>
  </cs:gridlineMinor>
  <cs:hiLoLine>
    <cs:lnRef idx="0"/>
    <cs:fillRef idx="0"/>
    <cs:effectRef idx="0"/>
    <cs:fontRef idx="minor">
      <a:schemeClr val="dk1"/>
    </cs:fontRef>
    <cs:spPr>
      <a:ln w="9525">
        <a:solidFill>
          <a:schemeClr val="dk1">
            <a:lumMod val="35000"/>
            <a:lumOff val="65000"/>
          </a:schemeClr>
        </a:solidFill>
        <a:prstDash val="dash"/>
      </a:ln>
    </cs:spPr>
  </cs:hiLoLine>
  <cs:leaderLine>
    <cs:lnRef idx="0"/>
    <cs:fillRef idx="0"/>
    <cs:effectRef idx="0"/>
    <cs:fontRef idx="minor">
      <a:schemeClr val="dk1"/>
    </cs:fontRef>
    <cs:spPr>
      <a:ln w="9525">
        <a:solidFill>
          <a:schemeClr val="dk1">
            <a:lumMod val="50000"/>
            <a:lumOff val="50000"/>
          </a:schemeClr>
        </a:solidFill>
      </a:ln>
    </cs:spPr>
  </cs:leaderLine>
  <cs:legend>
    <cs:lnRef idx="0"/>
    <cs:fillRef idx="0"/>
    <cs:effectRef idx="0"/>
    <cs:fontRef idx="minor">
      <a:schemeClr val="dk1">
        <a:lumMod val="75000"/>
        <a:lumOff val="25000"/>
      </a:schemeClr>
    </cs:fontRef>
    <cs:spPr>
      <a:solidFill>
        <a:schemeClr val="lt1">
          <a:lumMod val="95000"/>
          <a:alpha val="39000"/>
        </a:schemeClr>
      </a:solidFill>
    </cs:spPr>
    <cs:defRPr sz="1197"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dk1">
        <a:lumMod val="75000"/>
        <a:lumOff val="25000"/>
      </a:schemeClr>
    </cs:fontRef>
    <cs:spPr>
      <a:ln w="31750" cap="flat" cmpd="sng" algn="ctr">
        <a:solidFill>
          <a:schemeClr val="dk1">
            <a:lumMod val="75000"/>
            <a:lumOff val="25000"/>
          </a:schemeClr>
        </a:solidFill>
        <a:round/>
      </a:ln>
    </cs:spPr>
    <cs:defRPr sz="1197" kern="1200"/>
  </cs:seriesAxis>
  <cs:seriesLine>
    <cs:lnRef idx="0"/>
    <cs:fillRef idx="0"/>
    <cs:effectRef idx="0"/>
    <cs:fontRef idx="minor">
      <a:schemeClr val="dk1"/>
    </cs:fontRef>
    <cs:spPr>
      <a:ln w="9525">
        <a:solidFill>
          <a:schemeClr val="dk1">
            <a:lumMod val="50000"/>
            <a:lumOff val="50000"/>
          </a:schemeClr>
        </a:solidFill>
        <a:round/>
      </a:ln>
    </cs:spPr>
  </cs:seriesLine>
  <cs:title>
    <cs:lnRef idx="0"/>
    <cs:fillRef idx="0"/>
    <cs:effectRef idx="0"/>
    <cs:fontRef idx="minor">
      <a:schemeClr val="dk1">
        <a:lumMod val="75000"/>
        <a:lumOff val="25000"/>
      </a:schemeClr>
    </cs:fontRef>
    <cs:defRPr sz="2200" b="1" kern="120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75000"/>
        <a:lumOff val="25000"/>
      </a:schemeClr>
    </cs:fontRef>
    <cs:defRPr sz="1197" kern="1200"/>
  </cs:trendlineLabel>
  <cs:upBar>
    <cs:lnRef idx="0"/>
    <cs:fillRef idx="0"/>
    <cs:effectRef idx="0"/>
    <cs:fontRef idx="minor">
      <a:schemeClr val="dk1"/>
    </cs:fontRef>
    <cs:spPr>
      <a:solidFill>
        <a:schemeClr val="lt1"/>
      </a:solidFill>
      <a:ln w="9525">
        <a:solidFill>
          <a:schemeClr val="dk1">
            <a:lumMod val="65000"/>
            <a:lumOff val="35000"/>
          </a:schemeClr>
        </a:solidFill>
      </a:ln>
    </cs:spPr>
  </cs:upBar>
  <cs:valueAxis>
    <cs:lnRef idx="0"/>
    <cs:fillRef idx="0"/>
    <cs:effectRef idx="0"/>
    <cs:fontRef idx="minor">
      <a:schemeClr val="dk1">
        <a:lumMod val="75000"/>
        <a:lumOff val="25000"/>
      </a:schemeClr>
    </cs:fontRef>
    <cs:spPr>
      <a:ln>
        <a:noFill/>
      </a:ln>
    </cs:spPr>
    <cs:defRPr sz="1197" kern="1200"/>
  </cs:valueAxis>
  <cs:wall>
    <cs:lnRef idx="0"/>
    <cs:fillRef idx="0"/>
    <cs:effectRef idx="0"/>
    <cs:fontRef idx="minor">
      <a:schemeClr val="dk1"/>
    </cs:fontRef>
  </cs:wall>
</cs:chartStyle>
</file>

<file path=ppt/charts/style2.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341">
  <cs:axisTitle>
    <cs:lnRef idx="0"/>
    <cs:fillRef idx="0"/>
    <cs:effectRef idx="0"/>
    <cs:fontRef idx="minor">
      <a:schemeClr val="tx1">
        <a:lumMod val="65000"/>
        <a:lumOff val="35000"/>
      </a:schemeClr>
    </cs:fontRef>
    <cs:defRPr sz="1197" kern="1200"/>
  </cs:axisTitle>
  <cs:category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tx1"/>
    </cs:fontRef>
  </cs:dataPoint>
  <cs:dataPoint3D>
    <cs:lnRef idx="0"/>
    <cs:fillRef idx="3">
      <cs:styleClr val="auto"/>
    </cs:fillRef>
    <cs:effectRef idx="3"/>
    <cs:fontRef idx="minor">
      <a:schemeClr val="tx1"/>
    </cs:fontRef>
  </cs:dataPoint3D>
  <cs:dataPointLine>
    <cs:lnRef idx="0">
      <cs:styleClr val="auto"/>
    </cs:lnRef>
    <cs:fillRef idx="3"/>
    <cs:effectRef idx="3"/>
    <cs:fontRef idx="minor">
      <a:schemeClr val="tx1"/>
    </cs:fontRef>
    <cs:spPr>
      <a:ln w="34925" cap="rnd">
        <a:solidFill>
          <a:schemeClr val="phClr"/>
        </a:solidFill>
        <a:round/>
      </a:ln>
    </cs:spPr>
  </cs:dataPointLine>
  <cs:dataPointMarker>
    <cs:lnRef idx="0">
      <cs:styleClr val="auto"/>
    </cs:lnRef>
    <cs:fillRef idx="3">
      <cs:styleClr val="auto"/>
    </cs:fillRef>
    <cs:effectRef idx="3"/>
    <cs:fontRef idx="minor">
      <a:schemeClr val="tx1"/>
    </cs:fontRef>
    <cs:spPr>
      <a:ln w="9525">
        <a:solidFill>
          <a:schemeClr val="phClr"/>
        </a:solidFill>
        <a:round/>
      </a:ln>
    </cs:spPr>
  </cs:dataPointMarker>
  <cs:dataPointMarkerLayout size="5"/>
  <cs:dataPointWireframe>
    <cs:lnRef idx="0">
      <cs:styleClr val="auto"/>
    </cs:lnRef>
    <cs:fillRef idx="3"/>
    <cs:effectRef idx="3"/>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lt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cs:lnRef idx="0"/>
    <cs:fillRef idx="0"/>
    <cs:effectRef idx="0"/>
    <cs:fontRef idx="minor">
      <a:schemeClr val="lt1"/>
    </cs:fontRef>
  </cs:plotArea>
  <cs:plotArea3D>
    <cs:lnRef idx="0"/>
    <cs:fillRef idx="0"/>
    <cs:effectRef idx="0"/>
    <cs:fontRef idx="minor">
      <a:schemeClr val="lt1"/>
    </cs:fontRef>
  </cs:plotArea3D>
  <cs:series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2128" b="1" kern="1200" baseline="0"/>
  </cs:title>
  <cs:trendline>
    <cs:lnRef idx="0">
      <cs:styleClr val="auto"/>
    </cs:lnRef>
    <cs:fillRef idx="0"/>
    <cs:effectRef idx="0"/>
    <cs:fontRef idx="minor">
      <a:schemeClr val="lt1"/>
    </cs:fontRef>
    <cs:spPr>
      <a:ln w="19050" cap="rnd">
        <a:solidFill>
          <a:schemeClr val="phClr"/>
        </a:solidFill>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lt1"/>
    </cs:fontRef>
  </cs:wall>
</cs:chartStyle>
</file>

<file path=ppt/charts/style4.xml><?xml version="1.0" encoding="utf-8"?>
<cs:chartStyle xmlns:cs="http://schemas.microsoft.com/office/drawing/2012/chartStyle" xmlns:a="http://schemas.openxmlformats.org/drawingml/2006/main" id="322">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2D83D664-950E-49A0-81FF-07AF6CB97669}" type="datetimeFigureOut">
              <a:rPr lang="en-US" smtClean="0"/>
              <a:t>6/4/2021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43AAFC6-A879-4580-A66D-119C21DB26F0}" type="slidenum">
              <a:rPr lang="en-US" smtClean="0"/>
              <a:t>‹#›</a:t>
            </a:fld>
            <a:endParaRPr lang="en-US"/>
          </a:p>
        </p:txBody>
      </p:sp>
    </p:spTree>
    <p:extLst>
      <p:ext uri="{BB962C8B-B14F-4D97-AF65-F5344CB8AC3E}">
        <p14:creationId xmlns:p14="http://schemas.microsoft.com/office/powerpoint/2010/main" val="21072602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2D83D664-950E-49A0-81FF-07AF6CB97669}" type="datetimeFigureOut">
              <a:rPr lang="en-US" smtClean="0"/>
              <a:t>6/4/2021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43AAFC6-A879-4580-A66D-119C21DB26F0}" type="slidenum">
              <a:rPr lang="en-US" smtClean="0"/>
              <a:t>‹#›</a:t>
            </a:fld>
            <a:endParaRPr lang="en-US"/>
          </a:p>
        </p:txBody>
      </p:sp>
    </p:spTree>
    <p:extLst>
      <p:ext uri="{BB962C8B-B14F-4D97-AF65-F5344CB8AC3E}">
        <p14:creationId xmlns:p14="http://schemas.microsoft.com/office/powerpoint/2010/main" val="374447893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2D83D664-950E-49A0-81FF-07AF6CB97669}" type="datetimeFigureOut">
              <a:rPr lang="en-US" smtClean="0"/>
              <a:t>6/4/2021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43AAFC6-A879-4580-A66D-119C21DB26F0}" type="slidenum">
              <a:rPr lang="en-US" smtClean="0"/>
              <a:t>‹#›</a:t>
            </a:fld>
            <a:endParaRPr lang="en-US"/>
          </a:p>
        </p:txBody>
      </p:sp>
    </p:spTree>
    <p:extLst>
      <p:ext uri="{BB962C8B-B14F-4D97-AF65-F5344CB8AC3E}">
        <p14:creationId xmlns:p14="http://schemas.microsoft.com/office/powerpoint/2010/main" val="188759030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2D83D664-950E-49A0-81FF-07AF6CB97669}" type="datetimeFigureOut">
              <a:rPr lang="en-US" smtClean="0"/>
              <a:t>6/4/2021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43AAFC6-A879-4580-A66D-119C21DB26F0}" type="slidenum">
              <a:rPr lang="en-US" smtClean="0"/>
              <a:t>‹#›</a:t>
            </a:fld>
            <a:endParaRPr lang="en-US"/>
          </a:p>
        </p:txBody>
      </p:sp>
    </p:spTree>
    <p:extLst>
      <p:ext uri="{BB962C8B-B14F-4D97-AF65-F5344CB8AC3E}">
        <p14:creationId xmlns:p14="http://schemas.microsoft.com/office/powerpoint/2010/main" val="72131011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2D83D664-950E-49A0-81FF-07AF6CB97669}" type="datetimeFigureOut">
              <a:rPr lang="en-US" smtClean="0"/>
              <a:t>6/4/2021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43AAFC6-A879-4580-A66D-119C21DB26F0}" type="slidenum">
              <a:rPr lang="en-US" smtClean="0"/>
              <a:t>‹#›</a:t>
            </a:fld>
            <a:endParaRPr lang="en-US"/>
          </a:p>
        </p:txBody>
      </p:sp>
    </p:spTree>
    <p:extLst>
      <p:ext uri="{BB962C8B-B14F-4D97-AF65-F5344CB8AC3E}">
        <p14:creationId xmlns:p14="http://schemas.microsoft.com/office/powerpoint/2010/main" val="28581657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2D83D664-950E-49A0-81FF-07AF6CB97669}" type="datetimeFigureOut">
              <a:rPr lang="en-US" smtClean="0"/>
              <a:t>6/4/2021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43AAFC6-A879-4580-A66D-119C21DB26F0}" type="slidenum">
              <a:rPr lang="en-US" smtClean="0"/>
              <a:t>‹#›</a:t>
            </a:fld>
            <a:endParaRPr lang="en-US"/>
          </a:p>
        </p:txBody>
      </p:sp>
    </p:spTree>
    <p:extLst>
      <p:ext uri="{BB962C8B-B14F-4D97-AF65-F5344CB8AC3E}">
        <p14:creationId xmlns:p14="http://schemas.microsoft.com/office/powerpoint/2010/main" val="379054390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2D83D664-950E-49A0-81FF-07AF6CB97669}" type="datetimeFigureOut">
              <a:rPr lang="en-US" smtClean="0"/>
              <a:t>6/4/2021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043AAFC6-A879-4580-A66D-119C21DB26F0}" type="slidenum">
              <a:rPr lang="en-US" smtClean="0"/>
              <a:t>‹#›</a:t>
            </a:fld>
            <a:endParaRPr lang="en-US"/>
          </a:p>
        </p:txBody>
      </p:sp>
    </p:spTree>
    <p:extLst>
      <p:ext uri="{BB962C8B-B14F-4D97-AF65-F5344CB8AC3E}">
        <p14:creationId xmlns:p14="http://schemas.microsoft.com/office/powerpoint/2010/main" val="210039574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2D83D664-950E-49A0-81FF-07AF6CB97669}" type="datetimeFigureOut">
              <a:rPr lang="en-US" smtClean="0"/>
              <a:t>6/4/2021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043AAFC6-A879-4580-A66D-119C21DB26F0}" type="slidenum">
              <a:rPr lang="en-US" smtClean="0"/>
              <a:t>‹#›</a:t>
            </a:fld>
            <a:endParaRPr lang="en-US"/>
          </a:p>
        </p:txBody>
      </p:sp>
    </p:spTree>
    <p:extLst>
      <p:ext uri="{BB962C8B-B14F-4D97-AF65-F5344CB8AC3E}">
        <p14:creationId xmlns:p14="http://schemas.microsoft.com/office/powerpoint/2010/main" val="393292403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D83D664-950E-49A0-81FF-07AF6CB97669}" type="datetimeFigureOut">
              <a:rPr lang="en-US" smtClean="0"/>
              <a:t>6/4/2021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043AAFC6-A879-4580-A66D-119C21DB26F0}" type="slidenum">
              <a:rPr lang="en-US" smtClean="0"/>
              <a:t>‹#›</a:t>
            </a:fld>
            <a:endParaRPr lang="en-US"/>
          </a:p>
        </p:txBody>
      </p:sp>
    </p:spTree>
    <p:extLst>
      <p:ext uri="{BB962C8B-B14F-4D97-AF65-F5344CB8AC3E}">
        <p14:creationId xmlns:p14="http://schemas.microsoft.com/office/powerpoint/2010/main" val="199513065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D83D664-950E-49A0-81FF-07AF6CB97669}" type="datetimeFigureOut">
              <a:rPr lang="en-US" smtClean="0"/>
              <a:t>6/4/2021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43AAFC6-A879-4580-A66D-119C21DB26F0}" type="slidenum">
              <a:rPr lang="en-US" smtClean="0"/>
              <a:t>‹#›</a:t>
            </a:fld>
            <a:endParaRPr lang="en-US"/>
          </a:p>
        </p:txBody>
      </p:sp>
    </p:spTree>
    <p:extLst>
      <p:ext uri="{BB962C8B-B14F-4D97-AF65-F5344CB8AC3E}">
        <p14:creationId xmlns:p14="http://schemas.microsoft.com/office/powerpoint/2010/main" val="20552240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D83D664-950E-49A0-81FF-07AF6CB97669}" type="datetimeFigureOut">
              <a:rPr lang="en-US" smtClean="0"/>
              <a:t>6/4/2021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43AAFC6-A879-4580-A66D-119C21DB26F0}" type="slidenum">
              <a:rPr lang="en-US" smtClean="0"/>
              <a:t>‹#›</a:t>
            </a:fld>
            <a:endParaRPr lang="en-US"/>
          </a:p>
        </p:txBody>
      </p:sp>
    </p:spTree>
    <p:extLst>
      <p:ext uri="{BB962C8B-B14F-4D97-AF65-F5344CB8AC3E}">
        <p14:creationId xmlns:p14="http://schemas.microsoft.com/office/powerpoint/2010/main" val="178585255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D83D664-950E-49A0-81FF-07AF6CB97669}" type="datetimeFigureOut">
              <a:rPr lang="en-US" smtClean="0"/>
              <a:t>6/4/2021</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43AAFC6-A879-4580-A66D-119C21DB26F0}" type="slidenum">
              <a:rPr lang="en-US" smtClean="0"/>
              <a:t>‹#›</a:t>
            </a:fld>
            <a:endParaRPr lang="en-US"/>
          </a:p>
        </p:txBody>
      </p:sp>
    </p:spTree>
    <p:extLst>
      <p:ext uri="{BB962C8B-B14F-4D97-AF65-F5344CB8AC3E}">
        <p14:creationId xmlns:p14="http://schemas.microsoft.com/office/powerpoint/2010/main" val="4251258611"/>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chart" Target="../charts/chart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chart" Target="../charts/chart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hyperlink" Target="&#3463;&#3512;&#3540;&#3499;&#3540;&#3512;%201%20&#3523;&#3510;&#3515;&#3484;&#3512;&#3540;&#3520;%20&#3508;&#3525;&#3535;&#3501;&#3530;%20&#3508;&#3530;&#8205;&#3515;&#3501;&#3538;&#3508;&#3535;&#3503;&#3505;%20&#3520;&#3545;&#3505;&#3530;%20&#3482;&#3538;&#3515;&#3539;&#3512;%202021.xlsx" TargetMode="Externa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hyperlink" Target="&#3463;&#3512;&#3540;&#3499;&#3540;&#3512;%202%20&#3520;&#3530;&#8205;&#3514;&#3520;&#3523;&#3535;&#3514;&#3482;&#3501;&#3530;&#3520;%20&#3482;&#3530;&#3522;&#3546;&#3501;&#3530;&#8205;&#3515;.docx" TargetMode="Externa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hyperlink" Target="&#3463;&#3512;&#3540;&#3499;&#3540;&#3512;%203%20&#3482;&#3535;&#3517;%20&#3515;&#3535;&#3512;&#3540;&#3520;.docx" TargetMode="Externa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hyperlink" Target="&#3463;&#3512;&#3540;&#3499;&#3540;&#3512;%204%20&#3514;&#3549;&#3490;&#3538;&#3501;%20&#3463;&#3523;&#3530;&#3501;&#3512;&#3546;&#3505;&#3530;&#3501;&#3540;&#3520;.docx" TargetMode="Externa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endParaRPr lang="en-US"/>
          </a:p>
        </p:txBody>
      </p:sp>
      <p:sp>
        <p:nvSpPr>
          <p:cNvPr id="3" name="Subtitle 2"/>
          <p:cNvSpPr>
            <a:spLocks noGrp="1"/>
          </p:cNvSpPr>
          <p:nvPr>
            <p:ph type="subTitle" idx="1"/>
          </p:nvPr>
        </p:nvSpPr>
        <p:spPr/>
        <p:txBody>
          <a:bodyPr/>
          <a:lstStyle/>
          <a:p>
            <a:endParaRPr lang="en-US"/>
          </a:p>
        </p:txBody>
      </p:sp>
      <p:pic>
        <p:nvPicPr>
          <p:cNvPr id="5" name="Pictur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 y="1874"/>
            <a:ext cx="12195335" cy="6856126"/>
          </a:xfrm>
          <a:prstGeom prst="rect">
            <a:avLst/>
          </a:prstGeom>
        </p:spPr>
      </p:pic>
    </p:spTree>
    <p:extLst>
      <p:ext uri="{BB962C8B-B14F-4D97-AF65-F5344CB8AC3E}">
        <p14:creationId xmlns:p14="http://schemas.microsoft.com/office/powerpoint/2010/main" val="48567432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2"/>
          <p:cNvSpPr txBox="1">
            <a:spLocks/>
          </p:cNvSpPr>
          <p:nvPr/>
        </p:nvSpPr>
        <p:spPr>
          <a:xfrm>
            <a:off x="838200" y="675249"/>
            <a:ext cx="10515600" cy="5501714"/>
          </a:xfrm>
          <a:prstGeom prst="rect">
            <a:avLst/>
          </a:prstGeom>
          <a:noFill/>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sz="2000" b="1" dirty="0" smtClean="0"/>
              <a:t>iv. </a:t>
            </a:r>
            <a:r>
              <a:rPr lang="si-LK" sz="2000" b="1" dirty="0" smtClean="0"/>
              <a:t>සබරගමුව පළාතේ ගෘහ ඒකකවල ණයගැති භාවය ඉහළ අගයක් ගැනීම. </a:t>
            </a:r>
          </a:p>
          <a:p>
            <a:pPr marL="0" indent="0">
              <a:buFont typeface="Arial" panose="020B0604020202020204" pitchFamily="34" charset="0"/>
              <a:buNone/>
            </a:pPr>
            <a:r>
              <a:rPr lang="en-US" sz="2000" b="1" dirty="0" smtClean="0"/>
              <a:t> </a:t>
            </a:r>
            <a:endParaRPr lang="si-LK" sz="2000" b="1" dirty="0" smtClean="0"/>
          </a:p>
          <a:p>
            <a:pPr marL="0" indent="0">
              <a:buFont typeface="Arial" panose="020B0604020202020204" pitchFamily="34" charset="0"/>
              <a:buNone/>
            </a:pPr>
            <a:endParaRPr lang="si-LK" sz="2000" b="1" dirty="0" smtClean="0"/>
          </a:p>
          <a:p>
            <a:pPr marL="0" indent="0">
              <a:buFont typeface="Arial" panose="020B0604020202020204" pitchFamily="34" charset="0"/>
              <a:buNone/>
            </a:pPr>
            <a:endParaRPr lang="en-US" dirty="0"/>
          </a:p>
        </p:txBody>
      </p:sp>
      <p:graphicFrame>
        <p:nvGraphicFramePr>
          <p:cNvPr id="3" name="Table 2"/>
          <p:cNvGraphicFramePr>
            <a:graphicFrameLocks noGrp="1"/>
          </p:cNvGraphicFramePr>
          <p:nvPr>
            <p:extLst>
              <p:ext uri="{D42A27DB-BD31-4B8C-83A1-F6EECF244321}">
                <p14:modId xmlns:p14="http://schemas.microsoft.com/office/powerpoint/2010/main" val="3718435280"/>
              </p:ext>
            </p:extLst>
          </p:nvPr>
        </p:nvGraphicFramePr>
        <p:xfrm>
          <a:off x="1585431" y="1993474"/>
          <a:ext cx="8430766" cy="2644728"/>
        </p:xfrm>
        <a:graphic>
          <a:graphicData uri="http://schemas.openxmlformats.org/drawingml/2006/table">
            <a:tbl>
              <a:tblPr firstRow="1" bandRow="1">
                <a:tableStyleId>{5C22544A-7EE6-4342-B048-85BDC9FD1C3A}</a:tableStyleId>
              </a:tblPr>
              <a:tblGrid>
                <a:gridCol w="3123509"/>
                <a:gridCol w="1687821"/>
                <a:gridCol w="1631559"/>
                <a:gridCol w="1987877"/>
              </a:tblGrid>
              <a:tr h="966342">
                <a:tc>
                  <a:txBody>
                    <a:bodyPr/>
                    <a:lstStyle/>
                    <a:p>
                      <a:pPr algn="ctr"/>
                      <a:r>
                        <a:rPr lang="si-LK" sz="1800" dirty="0" smtClean="0">
                          <a:latin typeface="Times New Roman" panose="02020603050405020304" pitchFamily="18" charset="0"/>
                          <a:cs typeface="+mj-cs"/>
                        </a:rPr>
                        <a:t>විස්තරය</a:t>
                      </a:r>
                    </a:p>
                    <a:p>
                      <a:pPr algn="ctr"/>
                      <a:endParaRPr lang="en-US" sz="1800" dirty="0">
                        <a:latin typeface="Times New Roman" panose="02020603050405020304" pitchFamily="18" charset="0"/>
                        <a:cs typeface="+mj-cs"/>
                      </a:endParaRPr>
                    </a:p>
                  </a:txBody>
                  <a:tcPr marL="122993" marR="122993" marT="61496" marB="61496"/>
                </a:tc>
                <a:tc>
                  <a:txBody>
                    <a:bodyPr/>
                    <a:lstStyle/>
                    <a:p>
                      <a:pPr algn="ctr"/>
                      <a:r>
                        <a:rPr lang="si-LK" sz="1800" dirty="0" smtClean="0">
                          <a:latin typeface="Times New Roman" panose="02020603050405020304" pitchFamily="18" charset="0"/>
                          <a:cs typeface="Times New Roman" panose="02020603050405020304" pitchFamily="18" charset="0"/>
                        </a:rPr>
                        <a:t>එකතුව </a:t>
                      </a:r>
                    </a:p>
                    <a:p>
                      <a:pPr algn="ctr"/>
                      <a:r>
                        <a:rPr lang="si-LK" sz="1800" dirty="0" smtClean="0">
                          <a:latin typeface="Times New Roman" panose="02020603050405020304" pitchFamily="18" charset="0"/>
                          <a:cs typeface="Times New Roman" panose="02020603050405020304" pitchFamily="18" charset="0"/>
                        </a:rPr>
                        <a:t>%</a:t>
                      </a:r>
                      <a:endParaRPr lang="en-US" sz="1800" dirty="0">
                        <a:latin typeface="Times New Roman" panose="02020603050405020304" pitchFamily="18" charset="0"/>
                        <a:cs typeface="Times New Roman" panose="02020603050405020304" pitchFamily="18" charset="0"/>
                      </a:endParaRPr>
                    </a:p>
                  </a:txBody>
                  <a:tcPr marL="122993" marR="122993" marT="61496" marB="61496"/>
                </a:tc>
                <a:tc>
                  <a:txBody>
                    <a:bodyPr/>
                    <a:lstStyle/>
                    <a:p>
                      <a:pPr algn="ctr"/>
                      <a:r>
                        <a:rPr lang="si-LK" sz="1800" dirty="0" smtClean="0">
                          <a:latin typeface="Times New Roman" panose="02020603050405020304" pitchFamily="18" charset="0"/>
                          <a:cs typeface="Times New Roman" panose="02020603050405020304" pitchFamily="18" charset="0"/>
                        </a:rPr>
                        <a:t>ණයගැති භාවය</a:t>
                      </a:r>
                      <a:r>
                        <a:rPr lang="si-LK" sz="1800" baseline="0" dirty="0" smtClean="0">
                          <a:latin typeface="Times New Roman" panose="02020603050405020304" pitchFamily="18" charset="0"/>
                          <a:cs typeface="Times New Roman" panose="02020603050405020304" pitchFamily="18" charset="0"/>
                        </a:rPr>
                        <a:t> %</a:t>
                      </a:r>
                      <a:endParaRPr lang="en-US" sz="1800" dirty="0">
                        <a:latin typeface="Times New Roman" panose="02020603050405020304" pitchFamily="18" charset="0"/>
                        <a:cs typeface="Times New Roman" panose="02020603050405020304" pitchFamily="18" charset="0"/>
                      </a:endParaRPr>
                    </a:p>
                  </a:txBody>
                  <a:tcPr marL="122993" marR="122993" marT="61496" marB="61496"/>
                </a:tc>
                <a:tc>
                  <a:txBody>
                    <a:bodyPr/>
                    <a:lstStyle/>
                    <a:p>
                      <a:pPr algn="ctr"/>
                      <a:r>
                        <a:rPr lang="si-LK" sz="1800" dirty="0" smtClean="0">
                          <a:latin typeface="Times New Roman" panose="02020603050405020304" pitchFamily="18" charset="0"/>
                          <a:cs typeface="Times New Roman" panose="02020603050405020304" pitchFamily="18" charset="0"/>
                        </a:rPr>
                        <a:t>ණයගැති</a:t>
                      </a:r>
                      <a:r>
                        <a:rPr lang="si-LK" sz="1800" baseline="0" dirty="0" smtClean="0">
                          <a:latin typeface="Times New Roman" panose="02020603050405020304" pitchFamily="18" charset="0"/>
                          <a:cs typeface="Times New Roman" panose="02020603050405020304" pitchFamily="18" charset="0"/>
                        </a:rPr>
                        <a:t> නොවන</a:t>
                      </a:r>
                    </a:p>
                    <a:p>
                      <a:pPr algn="ctr"/>
                      <a:r>
                        <a:rPr lang="si-LK" sz="1800" baseline="0" dirty="0" smtClean="0">
                          <a:latin typeface="Times New Roman" panose="02020603050405020304" pitchFamily="18" charset="0"/>
                          <a:cs typeface="Times New Roman" panose="02020603050405020304" pitchFamily="18" charset="0"/>
                        </a:rPr>
                        <a:t>%</a:t>
                      </a:r>
                      <a:endParaRPr lang="en-US" sz="1800" dirty="0">
                        <a:latin typeface="Times New Roman" panose="02020603050405020304" pitchFamily="18" charset="0"/>
                        <a:cs typeface="Times New Roman" panose="02020603050405020304" pitchFamily="18" charset="0"/>
                      </a:endParaRPr>
                    </a:p>
                  </a:txBody>
                  <a:tcPr marL="122993" marR="122993" marT="61496" marB="61496"/>
                </a:tc>
              </a:tr>
              <a:tr h="559462">
                <a:tc>
                  <a:txBody>
                    <a:bodyPr/>
                    <a:lstStyle/>
                    <a:p>
                      <a:r>
                        <a:rPr lang="si-LK" sz="2400" dirty="0" smtClean="0">
                          <a:latin typeface="Times New Roman" panose="02020603050405020304" pitchFamily="18" charset="0"/>
                          <a:cs typeface="Times New Roman" panose="02020603050405020304" pitchFamily="18" charset="0"/>
                        </a:rPr>
                        <a:t>සබරගමුව </a:t>
                      </a:r>
                      <a:endParaRPr lang="en-US" sz="2400" dirty="0">
                        <a:latin typeface="Times New Roman" panose="02020603050405020304" pitchFamily="18" charset="0"/>
                        <a:cs typeface="Times New Roman" panose="02020603050405020304" pitchFamily="18" charset="0"/>
                      </a:endParaRPr>
                    </a:p>
                  </a:txBody>
                  <a:tcPr marL="122993" marR="122993" marT="61496" marB="61496"/>
                </a:tc>
                <a:tc>
                  <a:txBody>
                    <a:bodyPr/>
                    <a:lstStyle/>
                    <a:p>
                      <a:pPr algn="ctr"/>
                      <a:r>
                        <a:rPr lang="en-US" sz="2400" dirty="0" smtClean="0">
                          <a:latin typeface="Times New Roman" panose="02020603050405020304" pitchFamily="18" charset="0"/>
                          <a:cs typeface="Times New Roman" panose="02020603050405020304" pitchFamily="18" charset="0"/>
                        </a:rPr>
                        <a:t>100</a:t>
                      </a:r>
                      <a:endParaRPr lang="en-US" sz="2400" dirty="0">
                        <a:latin typeface="Times New Roman" panose="02020603050405020304" pitchFamily="18" charset="0"/>
                        <a:cs typeface="Times New Roman" panose="02020603050405020304" pitchFamily="18" charset="0"/>
                      </a:endParaRPr>
                    </a:p>
                  </a:txBody>
                  <a:tcPr marL="122993" marR="122993" marT="61496" marB="61496"/>
                </a:tc>
                <a:tc>
                  <a:txBody>
                    <a:bodyPr/>
                    <a:lstStyle/>
                    <a:p>
                      <a:pPr algn="ctr"/>
                      <a:r>
                        <a:rPr lang="en-US" sz="2400" dirty="0" smtClean="0">
                          <a:latin typeface="Times New Roman" panose="02020603050405020304" pitchFamily="18" charset="0"/>
                          <a:cs typeface="Times New Roman" panose="02020603050405020304" pitchFamily="18" charset="0"/>
                        </a:rPr>
                        <a:t>61.2</a:t>
                      </a:r>
                      <a:endParaRPr lang="en-US" sz="2400" dirty="0">
                        <a:latin typeface="Times New Roman" panose="02020603050405020304" pitchFamily="18" charset="0"/>
                        <a:cs typeface="Times New Roman" panose="02020603050405020304" pitchFamily="18" charset="0"/>
                      </a:endParaRPr>
                    </a:p>
                  </a:txBody>
                  <a:tcPr marL="122993" marR="122993" marT="61496" marB="61496"/>
                </a:tc>
                <a:tc>
                  <a:txBody>
                    <a:bodyPr/>
                    <a:lstStyle/>
                    <a:p>
                      <a:pPr algn="ctr"/>
                      <a:r>
                        <a:rPr lang="en-US" sz="2400" dirty="0" smtClean="0">
                          <a:latin typeface="Times New Roman" panose="02020603050405020304" pitchFamily="18" charset="0"/>
                          <a:cs typeface="Times New Roman" panose="02020603050405020304" pitchFamily="18" charset="0"/>
                        </a:rPr>
                        <a:t>38.8</a:t>
                      </a:r>
                      <a:endParaRPr lang="en-US" sz="2400" dirty="0">
                        <a:latin typeface="Times New Roman" panose="02020603050405020304" pitchFamily="18" charset="0"/>
                        <a:cs typeface="Times New Roman" panose="02020603050405020304" pitchFamily="18" charset="0"/>
                      </a:endParaRPr>
                    </a:p>
                  </a:txBody>
                  <a:tcPr marL="122993" marR="122993" marT="61496" marB="61496"/>
                </a:tc>
              </a:tr>
              <a:tr h="55946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si-LK" sz="2400" dirty="0" smtClean="0">
                          <a:latin typeface="Times New Roman" panose="02020603050405020304" pitchFamily="18" charset="0"/>
                          <a:cs typeface="Times New Roman" panose="02020603050405020304" pitchFamily="18" charset="0"/>
                        </a:rPr>
                        <a:t>රත්නපුර</a:t>
                      </a:r>
                      <a:endParaRPr lang="en-US" sz="2400" dirty="0" smtClean="0">
                        <a:latin typeface="Times New Roman" panose="02020603050405020304" pitchFamily="18" charset="0"/>
                        <a:cs typeface="Times New Roman" panose="02020603050405020304" pitchFamily="18" charset="0"/>
                      </a:endParaRPr>
                    </a:p>
                  </a:txBody>
                  <a:tcPr marL="122993" marR="122993" marT="61496" marB="61496"/>
                </a:tc>
                <a:tc>
                  <a:txBody>
                    <a:bodyPr/>
                    <a:lstStyle/>
                    <a:p>
                      <a:pPr algn="ctr"/>
                      <a:r>
                        <a:rPr lang="en-US" sz="2400" dirty="0" smtClean="0">
                          <a:latin typeface="Times New Roman" panose="02020603050405020304" pitchFamily="18" charset="0"/>
                          <a:cs typeface="Times New Roman" panose="02020603050405020304" pitchFamily="18" charset="0"/>
                        </a:rPr>
                        <a:t>100</a:t>
                      </a:r>
                      <a:endParaRPr lang="en-US" sz="2400" dirty="0">
                        <a:latin typeface="Times New Roman" panose="02020603050405020304" pitchFamily="18" charset="0"/>
                        <a:cs typeface="Times New Roman" panose="02020603050405020304" pitchFamily="18" charset="0"/>
                      </a:endParaRPr>
                    </a:p>
                  </a:txBody>
                  <a:tcPr marL="122993" marR="122993" marT="61496" marB="61496"/>
                </a:tc>
                <a:tc>
                  <a:txBody>
                    <a:bodyPr/>
                    <a:lstStyle/>
                    <a:p>
                      <a:pPr algn="ctr"/>
                      <a:r>
                        <a:rPr lang="en-US" sz="2400" dirty="0" smtClean="0">
                          <a:latin typeface="Times New Roman" panose="02020603050405020304" pitchFamily="18" charset="0"/>
                          <a:cs typeface="Times New Roman" panose="02020603050405020304" pitchFamily="18" charset="0"/>
                        </a:rPr>
                        <a:t>62.3</a:t>
                      </a:r>
                      <a:endParaRPr lang="en-US" sz="2400" dirty="0">
                        <a:latin typeface="Times New Roman" panose="02020603050405020304" pitchFamily="18" charset="0"/>
                        <a:cs typeface="Times New Roman" panose="02020603050405020304" pitchFamily="18" charset="0"/>
                      </a:endParaRPr>
                    </a:p>
                  </a:txBody>
                  <a:tcPr marL="122993" marR="122993" marT="61496" marB="61496"/>
                </a:tc>
                <a:tc>
                  <a:txBody>
                    <a:bodyPr/>
                    <a:lstStyle/>
                    <a:p>
                      <a:pPr algn="ctr"/>
                      <a:r>
                        <a:rPr lang="en-US" sz="2400" dirty="0" smtClean="0">
                          <a:latin typeface="Times New Roman" panose="02020603050405020304" pitchFamily="18" charset="0"/>
                          <a:cs typeface="Times New Roman" panose="02020603050405020304" pitchFamily="18" charset="0"/>
                        </a:rPr>
                        <a:t>37.7</a:t>
                      </a:r>
                      <a:endParaRPr lang="en-US" sz="2400" dirty="0">
                        <a:latin typeface="Times New Roman" panose="02020603050405020304" pitchFamily="18" charset="0"/>
                        <a:cs typeface="Times New Roman" panose="02020603050405020304" pitchFamily="18" charset="0"/>
                      </a:endParaRPr>
                    </a:p>
                  </a:txBody>
                  <a:tcPr marL="122993" marR="122993" marT="61496" marB="61496"/>
                </a:tc>
              </a:tr>
              <a:tr h="559462">
                <a:tc>
                  <a:txBody>
                    <a:bodyPr/>
                    <a:lstStyle/>
                    <a:p>
                      <a:r>
                        <a:rPr lang="si-LK" sz="2400" dirty="0" smtClean="0">
                          <a:latin typeface="Times New Roman" panose="02020603050405020304" pitchFamily="18" charset="0"/>
                          <a:cs typeface="Times New Roman" panose="02020603050405020304" pitchFamily="18" charset="0"/>
                        </a:rPr>
                        <a:t>කෑගල්ල</a:t>
                      </a:r>
                      <a:endParaRPr lang="en-US" sz="2400" dirty="0">
                        <a:latin typeface="Times New Roman" panose="02020603050405020304" pitchFamily="18" charset="0"/>
                        <a:cs typeface="Times New Roman" panose="02020603050405020304" pitchFamily="18" charset="0"/>
                      </a:endParaRPr>
                    </a:p>
                  </a:txBody>
                  <a:tcPr marL="122993" marR="122993" marT="61496" marB="61496"/>
                </a:tc>
                <a:tc>
                  <a:txBody>
                    <a:bodyPr/>
                    <a:lstStyle/>
                    <a:p>
                      <a:pPr algn="ctr"/>
                      <a:r>
                        <a:rPr lang="en-US" sz="2400" dirty="0" smtClean="0">
                          <a:latin typeface="Times New Roman" panose="02020603050405020304" pitchFamily="18" charset="0"/>
                          <a:cs typeface="Times New Roman" panose="02020603050405020304" pitchFamily="18" charset="0"/>
                        </a:rPr>
                        <a:t>100</a:t>
                      </a:r>
                      <a:endParaRPr lang="en-US" sz="2400" dirty="0">
                        <a:latin typeface="Times New Roman" panose="02020603050405020304" pitchFamily="18" charset="0"/>
                        <a:cs typeface="Times New Roman" panose="02020603050405020304" pitchFamily="18" charset="0"/>
                      </a:endParaRPr>
                    </a:p>
                  </a:txBody>
                  <a:tcPr marL="122993" marR="122993" marT="61496" marB="61496"/>
                </a:tc>
                <a:tc>
                  <a:txBody>
                    <a:bodyPr/>
                    <a:lstStyle/>
                    <a:p>
                      <a:pPr algn="ctr"/>
                      <a:r>
                        <a:rPr lang="en-US" sz="2400" dirty="0" smtClean="0">
                          <a:latin typeface="Times New Roman" panose="02020603050405020304" pitchFamily="18" charset="0"/>
                          <a:cs typeface="Times New Roman" panose="02020603050405020304" pitchFamily="18" charset="0"/>
                        </a:rPr>
                        <a:t>59.6</a:t>
                      </a:r>
                      <a:endParaRPr lang="en-US" sz="2400" dirty="0">
                        <a:latin typeface="Times New Roman" panose="02020603050405020304" pitchFamily="18" charset="0"/>
                        <a:cs typeface="Times New Roman" panose="02020603050405020304" pitchFamily="18" charset="0"/>
                      </a:endParaRPr>
                    </a:p>
                  </a:txBody>
                  <a:tcPr marL="122993" marR="122993" marT="61496" marB="61496"/>
                </a:tc>
                <a:tc>
                  <a:txBody>
                    <a:bodyPr/>
                    <a:lstStyle/>
                    <a:p>
                      <a:pPr algn="ctr"/>
                      <a:r>
                        <a:rPr lang="en-US" sz="2400" dirty="0" smtClean="0">
                          <a:latin typeface="Times New Roman" panose="02020603050405020304" pitchFamily="18" charset="0"/>
                          <a:cs typeface="Times New Roman" panose="02020603050405020304" pitchFamily="18" charset="0"/>
                        </a:rPr>
                        <a:t>40.4</a:t>
                      </a:r>
                      <a:endParaRPr lang="en-US" sz="2400" dirty="0">
                        <a:latin typeface="Times New Roman" panose="02020603050405020304" pitchFamily="18" charset="0"/>
                        <a:cs typeface="Times New Roman" panose="02020603050405020304" pitchFamily="18" charset="0"/>
                      </a:endParaRPr>
                    </a:p>
                  </a:txBody>
                  <a:tcPr marL="122993" marR="122993" marT="61496" marB="61496"/>
                </a:tc>
              </a:tr>
            </a:tbl>
          </a:graphicData>
        </a:graphic>
      </p:graphicFrame>
      <p:sp>
        <p:nvSpPr>
          <p:cNvPr id="4" name="TextBox 3"/>
          <p:cNvSpPr txBox="1"/>
          <p:nvPr/>
        </p:nvSpPr>
        <p:spPr>
          <a:xfrm>
            <a:off x="1889478" y="4736095"/>
            <a:ext cx="6659881" cy="369332"/>
          </a:xfrm>
          <a:prstGeom prst="rect">
            <a:avLst/>
          </a:prstGeom>
          <a:noFill/>
        </p:spPr>
        <p:txBody>
          <a:bodyPr wrap="square" rtlCol="0">
            <a:spAutoFit/>
          </a:bodyPr>
          <a:lstStyle/>
          <a:p>
            <a:pPr algn="ctr"/>
            <a:r>
              <a:rPr lang="si-LK" b="1" dirty="0" smtClean="0"/>
              <a:t>මූලාශ්‍රය: ගෘහකාණ්ඩ ආදායම් වියදම් සමීක්ෂණය - 2016</a:t>
            </a:r>
            <a:endParaRPr lang="en-US" b="1" dirty="0"/>
          </a:p>
        </p:txBody>
      </p:sp>
    </p:spTree>
    <p:extLst>
      <p:ext uri="{BB962C8B-B14F-4D97-AF65-F5344CB8AC3E}">
        <p14:creationId xmlns:p14="http://schemas.microsoft.com/office/powerpoint/2010/main" val="1151493154"/>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2"/>
          <p:cNvSpPr txBox="1">
            <a:spLocks/>
          </p:cNvSpPr>
          <p:nvPr/>
        </p:nvSpPr>
        <p:spPr>
          <a:xfrm>
            <a:off x="838200" y="675249"/>
            <a:ext cx="10515600" cy="5501714"/>
          </a:xfrm>
          <a:prstGeom prst="rect">
            <a:avLst/>
          </a:prstGeom>
          <a:noFill/>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endParaRPr lang="en-US" sz="2000" b="1" dirty="0" smtClean="0"/>
          </a:p>
          <a:p>
            <a:pPr marL="0" indent="0">
              <a:buFont typeface="Arial" panose="020B0604020202020204" pitchFamily="34" charset="0"/>
              <a:buNone/>
            </a:pPr>
            <a:endParaRPr lang="en-US" sz="2000" b="1" dirty="0"/>
          </a:p>
          <a:p>
            <a:pPr marL="0" indent="0" algn="ctr">
              <a:buFont typeface="Arial" panose="020B0604020202020204" pitchFamily="34" charset="0"/>
              <a:buNone/>
            </a:pPr>
            <a:r>
              <a:rPr lang="si-LK" sz="2000" b="1" dirty="0" smtClean="0"/>
              <a:t>ණය ලබාගත් ආකාරය මූලාශ්‍ර හා ප්‍රතිශතය අනුව</a:t>
            </a:r>
            <a:endParaRPr lang="en-US" sz="2000" b="1" dirty="0" smtClean="0"/>
          </a:p>
          <a:p>
            <a:pPr marL="0" indent="0">
              <a:buFont typeface="Arial" panose="020B0604020202020204" pitchFamily="34" charset="0"/>
              <a:buNone/>
            </a:pPr>
            <a:endParaRPr lang="en-US" sz="2000" b="1" dirty="0"/>
          </a:p>
          <a:p>
            <a:pPr marL="0" indent="0">
              <a:buFont typeface="Arial" panose="020B0604020202020204" pitchFamily="34" charset="0"/>
              <a:buNone/>
            </a:pPr>
            <a:endParaRPr lang="en-US" sz="2000" b="1" dirty="0" smtClean="0"/>
          </a:p>
          <a:p>
            <a:pPr marL="0" indent="0">
              <a:buFont typeface="Arial" panose="020B0604020202020204" pitchFamily="34" charset="0"/>
              <a:buNone/>
            </a:pPr>
            <a:endParaRPr lang="en-US" sz="2000" b="1" dirty="0"/>
          </a:p>
          <a:p>
            <a:pPr marL="0" indent="0">
              <a:buFont typeface="Arial" panose="020B0604020202020204" pitchFamily="34" charset="0"/>
              <a:buNone/>
            </a:pPr>
            <a:endParaRPr lang="en-US" sz="2000" b="1" dirty="0" smtClean="0"/>
          </a:p>
          <a:p>
            <a:pPr marL="0" indent="0">
              <a:buFont typeface="Arial" panose="020B0604020202020204" pitchFamily="34" charset="0"/>
              <a:buNone/>
            </a:pPr>
            <a:endParaRPr lang="en-US" sz="2000" b="1" dirty="0"/>
          </a:p>
          <a:p>
            <a:pPr marL="0" indent="0">
              <a:buFont typeface="Arial" panose="020B0604020202020204" pitchFamily="34" charset="0"/>
              <a:buNone/>
            </a:pPr>
            <a:endParaRPr lang="en-US" sz="2000" b="1" dirty="0" smtClean="0"/>
          </a:p>
          <a:p>
            <a:pPr marL="0" indent="0">
              <a:buFont typeface="Arial" panose="020B0604020202020204" pitchFamily="34" charset="0"/>
              <a:buNone/>
            </a:pPr>
            <a:endParaRPr lang="en-US" sz="1000" b="1" dirty="0"/>
          </a:p>
          <a:p>
            <a:pPr marL="0" indent="0">
              <a:buFont typeface="Arial" panose="020B0604020202020204" pitchFamily="34" charset="0"/>
              <a:buNone/>
            </a:pPr>
            <a:endParaRPr lang="en-US" sz="100" b="1" dirty="0" smtClean="0"/>
          </a:p>
          <a:p>
            <a:pPr marL="0" indent="0" algn="ctr" fontAlgn="b">
              <a:buNone/>
            </a:pPr>
            <a:endParaRPr lang="si-LK" sz="1800" b="1" dirty="0" smtClean="0">
              <a:latin typeface="Times New Roman" pitchFamily="18" charset="0"/>
              <a:cs typeface="Times New Roman" pitchFamily="18" charset="0"/>
            </a:endParaRPr>
          </a:p>
          <a:p>
            <a:pPr marL="0" indent="0" fontAlgn="b">
              <a:buNone/>
            </a:pPr>
            <a:r>
              <a:rPr lang="si-LK" sz="1800" b="1" dirty="0" smtClean="0">
                <a:latin typeface="Times New Roman" pitchFamily="18" charset="0"/>
                <a:cs typeface="+mj-cs"/>
              </a:rPr>
              <a:t>                    </a:t>
            </a:r>
            <a:r>
              <a:rPr lang="si-LK" sz="1600" b="1" dirty="0" smtClean="0">
                <a:latin typeface="Times New Roman" pitchFamily="18" charset="0"/>
                <a:cs typeface="+mj-cs"/>
              </a:rPr>
              <a:t>මූලාශ්‍රය: ගෘහකාණ්ඩ වියදම් සමීක්ෂණය - 2016</a:t>
            </a:r>
            <a:endParaRPr lang="en-US" sz="2400" b="1" dirty="0">
              <a:latin typeface="Times New Roman" pitchFamily="18" charset="0"/>
              <a:cs typeface="+mj-cs"/>
            </a:endParaRPr>
          </a:p>
          <a:p>
            <a:pPr marL="0" indent="0">
              <a:buFont typeface="Arial" panose="020B0604020202020204" pitchFamily="34" charset="0"/>
              <a:buNone/>
            </a:pPr>
            <a:endParaRPr lang="en-US" dirty="0"/>
          </a:p>
        </p:txBody>
      </p:sp>
      <p:graphicFrame>
        <p:nvGraphicFramePr>
          <p:cNvPr id="4" name="Table 3"/>
          <p:cNvGraphicFramePr>
            <a:graphicFrameLocks noGrp="1"/>
          </p:cNvGraphicFramePr>
          <p:nvPr>
            <p:extLst>
              <p:ext uri="{D42A27DB-BD31-4B8C-83A1-F6EECF244321}">
                <p14:modId xmlns:p14="http://schemas.microsoft.com/office/powerpoint/2010/main" val="1665690054"/>
              </p:ext>
            </p:extLst>
          </p:nvPr>
        </p:nvGraphicFramePr>
        <p:xfrm>
          <a:off x="2088271" y="1915643"/>
          <a:ext cx="8128000" cy="3148212"/>
        </p:xfrm>
        <a:graphic>
          <a:graphicData uri="http://schemas.openxmlformats.org/drawingml/2006/table">
            <a:tbl>
              <a:tblPr firstRow="1" bandRow="1">
                <a:tableStyleId>{5C22544A-7EE6-4342-B048-85BDC9FD1C3A}</a:tableStyleId>
              </a:tblPr>
              <a:tblGrid>
                <a:gridCol w="3862363"/>
                <a:gridCol w="1364566"/>
                <a:gridCol w="1420837"/>
                <a:gridCol w="1480234"/>
              </a:tblGrid>
              <a:tr h="249101">
                <a:tc>
                  <a:txBody>
                    <a:bodyPr/>
                    <a:lstStyle/>
                    <a:p>
                      <a:pPr algn="ctr" fontAlgn="b"/>
                      <a:r>
                        <a:rPr lang="si-LK" sz="1600" b="1" i="0" u="none" strike="noStrike" dirty="0" smtClean="0">
                          <a:solidFill>
                            <a:schemeClr val="lt1"/>
                          </a:solidFill>
                          <a:effectLst/>
                          <a:latin typeface="Times New Roman" panose="02020603050405020304" pitchFamily="18" charset="0"/>
                          <a:cs typeface="+mn-cs"/>
                        </a:rPr>
                        <a:t>ණය</a:t>
                      </a:r>
                      <a:r>
                        <a:rPr lang="si-LK" sz="1600" b="1" i="0" u="none" strike="noStrike" baseline="0" dirty="0" smtClean="0">
                          <a:solidFill>
                            <a:schemeClr val="lt1"/>
                          </a:solidFill>
                          <a:effectLst/>
                          <a:latin typeface="Times New Roman" panose="02020603050405020304" pitchFamily="18" charset="0"/>
                          <a:cs typeface="+mn-cs"/>
                        </a:rPr>
                        <a:t> ලබාගත් මූලාශ්‍රය</a:t>
                      </a:r>
                      <a:endParaRPr lang="en-US" sz="1600" b="1" i="0" u="none" strike="noStrike" dirty="0">
                        <a:solidFill>
                          <a:srgbClr val="000000"/>
                        </a:solidFill>
                        <a:effectLst/>
                        <a:latin typeface="Times New Roman" panose="02020603050405020304" pitchFamily="18" charset="0"/>
                        <a:cs typeface="+mn-cs"/>
                      </a:endParaRPr>
                    </a:p>
                  </a:txBody>
                  <a:tcPr marL="8235" marR="8235" marT="8235" marB="0" anchor="ctr"/>
                </a:tc>
                <a:tc>
                  <a:txBody>
                    <a:bodyPr/>
                    <a:lstStyle/>
                    <a:p>
                      <a:pPr algn="ctr" fontAlgn="b"/>
                      <a:r>
                        <a:rPr lang="si-LK" sz="1600" b="1" u="none" strike="noStrike" dirty="0" smtClean="0">
                          <a:effectLst/>
                          <a:latin typeface="Times New Roman" panose="02020603050405020304" pitchFamily="18" charset="0"/>
                          <a:cs typeface="Times New Roman" panose="02020603050405020304" pitchFamily="18" charset="0"/>
                        </a:rPr>
                        <a:t>රත්නපුර %</a:t>
                      </a:r>
                      <a:endParaRPr lang="en-US" sz="1600" b="1" i="0" u="none" strike="noStrike" dirty="0">
                        <a:solidFill>
                          <a:srgbClr val="000000"/>
                        </a:solidFill>
                        <a:effectLst/>
                        <a:latin typeface="Times New Roman" panose="02020603050405020304" pitchFamily="18" charset="0"/>
                        <a:cs typeface="Times New Roman" panose="02020603050405020304" pitchFamily="18" charset="0"/>
                      </a:endParaRPr>
                    </a:p>
                  </a:txBody>
                  <a:tcPr marL="8235" marR="8235" marT="8235" marB="0" anchor="ctr"/>
                </a:tc>
                <a:tc>
                  <a:txBody>
                    <a:bodyPr/>
                    <a:lstStyle/>
                    <a:p>
                      <a:pPr algn="ctr" fontAlgn="b"/>
                      <a:r>
                        <a:rPr lang="si-LK" sz="1600" b="1" u="none" strike="noStrike" dirty="0" smtClean="0">
                          <a:effectLst/>
                          <a:latin typeface="Times New Roman" panose="02020603050405020304" pitchFamily="18" charset="0"/>
                          <a:cs typeface="Times New Roman" panose="02020603050405020304" pitchFamily="18" charset="0"/>
                        </a:rPr>
                        <a:t>කෑගල්ල %</a:t>
                      </a:r>
                      <a:endParaRPr lang="en-US" sz="1600" b="1" i="0" u="none" strike="noStrike" dirty="0">
                        <a:solidFill>
                          <a:srgbClr val="000000"/>
                        </a:solidFill>
                        <a:effectLst/>
                        <a:latin typeface="Times New Roman" panose="02020603050405020304" pitchFamily="18" charset="0"/>
                        <a:cs typeface="Times New Roman" panose="02020603050405020304" pitchFamily="18" charset="0"/>
                      </a:endParaRPr>
                    </a:p>
                  </a:txBody>
                  <a:tcPr marL="8235" marR="8235" marT="8235" marB="0" anchor="ctr"/>
                </a:tc>
                <a:tc>
                  <a:txBody>
                    <a:bodyPr/>
                    <a:lstStyle/>
                    <a:p>
                      <a:pPr algn="ctr" fontAlgn="b"/>
                      <a:r>
                        <a:rPr lang="si-LK" sz="1600" b="1" u="none" strike="noStrike" dirty="0" smtClean="0">
                          <a:effectLst/>
                          <a:latin typeface="Times New Roman" panose="02020603050405020304" pitchFamily="18" charset="0"/>
                          <a:cs typeface="Times New Roman" panose="02020603050405020304" pitchFamily="18" charset="0"/>
                        </a:rPr>
                        <a:t>සබරගමුව  %</a:t>
                      </a:r>
                      <a:endParaRPr lang="en-US" sz="1600" b="1" i="0" u="none" strike="noStrike" dirty="0">
                        <a:solidFill>
                          <a:srgbClr val="000000"/>
                        </a:solidFill>
                        <a:effectLst/>
                        <a:latin typeface="Times New Roman" panose="02020603050405020304" pitchFamily="18" charset="0"/>
                        <a:cs typeface="Times New Roman" panose="02020603050405020304" pitchFamily="18" charset="0"/>
                      </a:endParaRPr>
                    </a:p>
                  </a:txBody>
                  <a:tcPr marL="8235" marR="8235" marT="8235" marB="0" anchor="ctr"/>
                </a:tc>
              </a:tr>
              <a:tr h="377204">
                <a:tc>
                  <a:txBody>
                    <a:bodyPr/>
                    <a:lstStyle/>
                    <a:p>
                      <a:pPr algn="l" fontAlgn="b">
                        <a:lnSpc>
                          <a:spcPct val="100000"/>
                        </a:lnSpc>
                      </a:pPr>
                      <a:r>
                        <a:rPr lang="si-LK" sz="1600" b="1" u="none" strike="noStrike" dirty="0" smtClean="0">
                          <a:effectLst/>
                          <a:latin typeface="Times New Roman" panose="02020603050405020304" pitchFamily="18" charset="0"/>
                          <a:cs typeface="Times New Roman" panose="02020603050405020304" pitchFamily="18" charset="0"/>
                        </a:rPr>
                        <a:t>බැංකු</a:t>
                      </a:r>
                      <a:r>
                        <a:rPr lang="si-LK" sz="1600" b="1" u="none" strike="noStrike" baseline="0" dirty="0" smtClean="0">
                          <a:effectLst/>
                          <a:latin typeface="Times New Roman" panose="02020603050405020304" pitchFamily="18" charset="0"/>
                          <a:cs typeface="Times New Roman" panose="02020603050405020304" pitchFamily="18" charset="0"/>
                        </a:rPr>
                        <a:t> </a:t>
                      </a:r>
                      <a:r>
                        <a:rPr lang="si-LK" sz="1600" b="1" u="none" strike="noStrike" baseline="0" dirty="0" smtClean="0">
                          <a:effectLst/>
                          <a:latin typeface="Times New Roman" panose="02020603050405020304" pitchFamily="18" charset="0"/>
                          <a:cs typeface="+mj-cs"/>
                        </a:rPr>
                        <a:t>(රාජ්‍ය/ පෞද්ගලික</a:t>
                      </a:r>
                      <a:r>
                        <a:rPr lang="si-LK" sz="1600" b="1" u="none" strike="noStrike" baseline="0" dirty="0" smtClean="0">
                          <a:effectLst/>
                          <a:latin typeface="Times New Roman" panose="02020603050405020304" pitchFamily="18" charset="0"/>
                          <a:cs typeface="Times New Roman" panose="02020603050405020304" pitchFamily="18" charset="0"/>
                        </a:rPr>
                        <a:t>)</a:t>
                      </a:r>
                      <a:endParaRPr lang="en-US" sz="1600" b="1" i="0" u="none" strike="noStrike" dirty="0">
                        <a:solidFill>
                          <a:srgbClr val="000000"/>
                        </a:solidFill>
                        <a:effectLst/>
                        <a:latin typeface="Times New Roman" panose="02020603050405020304" pitchFamily="18" charset="0"/>
                        <a:cs typeface="Times New Roman" panose="02020603050405020304" pitchFamily="18" charset="0"/>
                      </a:endParaRPr>
                    </a:p>
                  </a:txBody>
                  <a:tcPr marL="8235" marR="8235" marT="8235" marB="0" anchor="ctr"/>
                </a:tc>
                <a:tc>
                  <a:txBody>
                    <a:bodyPr/>
                    <a:lstStyle/>
                    <a:p>
                      <a:pPr algn="ctr" fontAlgn="b">
                        <a:lnSpc>
                          <a:spcPct val="100000"/>
                        </a:lnSpc>
                      </a:pPr>
                      <a:r>
                        <a:rPr lang="en-US" sz="1600" u="none" strike="noStrike" kern="1200" dirty="0" smtClean="0">
                          <a:effectLst/>
                          <a:latin typeface="Times New Roman" panose="02020603050405020304" pitchFamily="18" charset="0"/>
                          <a:cs typeface="Times New Roman" panose="02020603050405020304" pitchFamily="18" charset="0"/>
                        </a:rPr>
                        <a:t>22.9 </a:t>
                      </a:r>
                      <a:endParaRPr lang="en-US" sz="1600" u="none" strike="noStrike" kern="1200" dirty="0">
                        <a:solidFill>
                          <a:schemeClr val="dk1"/>
                        </a:solidFill>
                        <a:effectLst/>
                        <a:latin typeface="Times New Roman" panose="02020603050405020304" pitchFamily="18" charset="0"/>
                        <a:ea typeface="+mn-ea"/>
                        <a:cs typeface="Times New Roman" panose="02020603050405020304" pitchFamily="18" charset="0"/>
                      </a:endParaRPr>
                    </a:p>
                  </a:txBody>
                  <a:tcPr marL="8235" marR="8235" marT="8235" marB="0" anchor="ctr"/>
                </a:tc>
                <a:tc>
                  <a:txBody>
                    <a:bodyPr/>
                    <a:lstStyle/>
                    <a:p>
                      <a:pPr algn="ctr" fontAlgn="b">
                        <a:lnSpc>
                          <a:spcPct val="100000"/>
                        </a:lnSpc>
                      </a:pPr>
                      <a:r>
                        <a:rPr lang="en-US" sz="1600" u="none" strike="noStrike" kern="1200" dirty="0" smtClean="0">
                          <a:effectLst/>
                          <a:latin typeface="Times New Roman" panose="02020603050405020304" pitchFamily="18" charset="0"/>
                          <a:cs typeface="Times New Roman" panose="02020603050405020304" pitchFamily="18" charset="0"/>
                        </a:rPr>
                        <a:t>26.2 </a:t>
                      </a:r>
                      <a:endParaRPr lang="en-US" sz="1600" u="none" strike="noStrike" kern="1200" dirty="0">
                        <a:solidFill>
                          <a:schemeClr val="dk1"/>
                        </a:solidFill>
                        <a:effectLst/>
                        <a:latin typeface="Times New Roman" panose="02020603050405020304" pitchFamily="18" charset="0"/>
                        <a:ea typeface="+mn-ea"/>
                        <a:cs typeface="Times New Roman" panose="02020603050405020304" pitchFamily="18" charset="0"/>
                      </a:endParaRPr>
                    </a:p>
                  </a:txBody>
                  <a:tcPr marL="8235" marR="8235" marT="8235" marB="0" anchor="ctr"/>
                </a:tc>
                <a:tc>
                  <a:txBody>
                    <a:bodyPr/>
                    <a:lstStyle/>
                    <a:p>
                      <a:pPr algn="ctr" fontAlgn="b">
                        <a:lnSpc>
                          <a:spcPct val="100000"/>
                        </a:lnSpc>
                      </a:pPr>
                      <a:r>
                        <a:rPr lang="en-US" sz="1600" u="none" strike="noStrike" kern="1200" dirty="0">
                          <a:effectLst/>
                          <a:latin typeface="Times New Roman" panose="02020603050405020304" pitchFamily="18" charset="0"/>
                          <a:cs typeface="Times New Roman" panose="02020603050405020304" pitchFamily="18" charset="0"/>
                        </a:rPr>
                        <a:t>24.2</a:t>
                      </a:r>
                      <a:endParaRPr lang="en-US" sz="1600" u="none" strike="noStrike" kern="1200" dirty="0">
                        <a:solidFill>
                          <a:schemeClr val="dk1"/>
                        </a:solidFill>
                        <a:effectLst/>
                        <a:latin typeface="Times New Roman" panose="02020603050405020304" pitchFamily="18" charset="0"/>
                        <a:ea typeface="+mn-ea"/>
                        <a:cs typeface="Times New Roman" panose="02020603050405020304" pitchFamily="18" charset="0"/>
                      </a:endParaRPr>
                    </a:p>
                  </a:txBody>
                  <a:tcPr marL="8235" marR="8235" marT="8235" marB="0" anchor="b"/>
                </a:tc>
              </a:tr>
              <a:tr h="0">
                <a:tc>
                  <a:txBody>
                    <a:bodyPr/>
                    <a:lstStyle/>
                    <a:p>
                      <a:pPr algn="l" fontAlgn="b">
                        <a:lnSpc>
                          <a:spcPct val="100000"/>
                        </a:lnSpc>
                      </a:pPr>
                      <a:r>
                        <a:rPr lang="si-LK" sz="1600" b="1" u="none" strike="noStrike" dirty="0" smtClean="0">
                          <a:effectLst/>
                          <a:latin typeface="Times New Roman" panose="02020603050405020304" pitchFamily="18" charset="0"/>
                          <a:cs typeface="+mj-cs"/>
                        </a:rPr>
                        <a:t>මූල්‍ය</a:t>
                      </a:r>
                      <a:r>
                        <a:rPr lang="si-LK" sz="1600" b="1" u="none" strike="noStrike" baseline="0" dirty="0" smtClean="0">
                          <a:effectLst/>
                          <a:latin typeface="Times New Roman" panose="02020603050405020304" pitchFamily="18" charset="0"/>
                          <a:cs typeface="+mj-cs"/>
                        </a:rPr>
                        <a:t> හා ලීසිං සමාගම්</a:t>
                      </a:r>
                      <a:endParaRPr lang="en-US" sz="1600" b="1" i="0" u="none" strike="noStrike" dirty="0">
                        <a:solidFill>
                          <a:srgbClr val="000000"/>
                        </a:solidFill>
                        <a:effectLst/>
                        <a:latin typeface="Times New Roman" panose="02020603050405020304" pitchFamily="18" charset="0"/>
                        <a:cs typeface="+mj-cs"/>
                      </a:endParaRPr>
                    </a:p>
                  </a:txBody>
                  <a:tcPr marL="8235" marR="8235" marT="8235" marB="0" anchor="ctr"/>
                </a:tc>
                <a:tc>
                  <a:txBody>
                    <a:bodyPr/>
                    <a:lstStyle/>
                    <a:p>
                      <a:pPr algn="ctr" fontAlgn="b">
                        <a:lnSpc>
                          <a:spcPct val="100000"/>
                        </a:lnSpc>
                      </a:pPr>
                      <a:r>
                        <a:rPr lang="en-US" sz="1600" u="none" strike="noStrike" kern="1200" dirty="0" smtClean="0">
                          <a:effectLst/>
                          <a:latin typeface="Times New Roman" panose="02020603050405020304" pitchFamily="18" charset="0"/>
                          <a:cs typeface="Times New Roman" panose="02020603050405020304" pitchFamily="18" charset="0"/>
                        </a:rPr>
                        <a:t>34.9 </a:t>
                      </a:r>
                      <a:endParaRPr lang="en-US" sz="1600" u="none" strike="noStrike" kern="1200" dirty="0">
                        <a:solidFill>
                          <a:schemeClr val="dk1"/>
                        </a:solidFill>
                        <a:effectLst/>
                        <a:latin typeface="Times New Roman" panose="02020603050405020304" pitchFamily="18" charset="0"/>
                        <a:ea typeface="+mn-ea"/>
                        <a:cs typeface="Times New Roman" panose="02020603050405020304" pitchFamily="18" charset="0"/>
                      </a:endParaRPr>
                    </a:p>
                  </a:txBody>
                  <a:tcPr marL="8235" marR="8235" marT="8235" marB="0" anchor="ctr"/>
                </a:tc>
                <a:tc>
                  <a:txBody>
                    <a:bodyPr/>
                    <a:lstStyle/>
                    <a:p>
                      <a:pPr algn="ctr" fontAlgn="b">
                        <a:lnSpc>
                          <a:spcPct val="100000"/>
                        </a:lnSpc>
                      </a:pPr>
                      <a:r>
                        <a:rPr lang="en-US" sz="1600" u="none" strike="noStrike" kern="1200" dirty="0" smtClean="0">
                          <a:effectLst/>
                          <a:latin typeface="Times New Roman" panose="02020603050405020304" pitchFamily="18" charset="0"/>
                          <a:cs typeface="Times New Roman" panose="02020603050405020304" pitchFamily="18" charset="0"/>
                        </a:rPr>
                        <a:t>39.2 </a:t>
                      </a:r>
                      <a:endParaRPr lang="en-US" sz="1600" u="none" strike="noStrike" kern="1200" dirty="0">
                        <a:solidFill>
                          <a:schemeClr val="dk1"/>
                        </a:solidFill>
                        <a:effectLst/>
                        <a:latin typeface="Times New Roman" panose="02020603050405020304" pitchFamily="18" charset="0"/>
                        <a:ea typeface="+mn-ea"/>
                        <a:cs typeface="Times New Roman" panose="02020603050405020304" pitchFamily="18" charset="0"/>
                      </a:endParaRPr>
                    </a:p>
                  </a:txBody>
                  <a:tcPr marL="8235" marR="8235" marT="8235" marB="0" anchor="ctr"/>
                </a:tc>
                <a:tc>
                  <a:txBody>
                    <a:bodyPr/>
                    <a:lstStyle/>
                    <a:p>
                      <a:pPr algn="ctr" fontAlgn="b">
                        <a:lnSpc>
                          <a:spcPct val="100000"/>
                        </a:lnSpc>
                      </a:pPr>
                      <a:r>
                        <a:rPr lang="en-US" sz="1600" u="none" strike="noStrike" kern="1200" dirty="0">
                          <a:effectLst/>
                          <a:latin typeface="Times New Roman" panose="02020603050405020304" pitchFamily="18" charset="0"/>
                          <a:cs typeface="Times New Roman" panose="02020603050405020304" pitchFamily="18" charset="0"/>
                        </a:rPr>
                        <a:t>36.6</a:t>
                      </a:r>
                      <a:endParaRPr lang="en-US" sz="1600" u="none" strike="noStrike" kern="1200" dirty="0">
                        <a:solidFill>
                          <a:schemeClr val="dk1"/>
                        </a:solidFill>
                        <a:effectLst/>
                        <a:latin typeface="Times New Roman" panose="02020603050405020304" pitchFamily="18" charset="0"/>
                        <a:ea typeface="+mn-ea"/>
                        <a:cs typeface="Times New Roman" panose="02020603050405020304" pitchFamily="18" charset="0"/>
                      </a:endParaRPr>
                    </a:p>
                  </a:txBody>
                  <a:tcPr marL="8235" marR="8235" marT="8235" marB="0" anchor="ctr"/>
                </a:tc>
              </a:tr>
              <a:tr h="0">
                <a:tc>
                  <a:txBody>
                    <a:bodyPr/>
                    <a:lstStyle/>
                    <a:p>
                      <a:pPr algn="l" fontAlgn="b">
                        <a:lnSpc>
                          <a:spcPct val="100000"/>
                        </a:lnSpc>
                      </a:pPr>
                      <a:r>
                        <a:rPr lang="si-LK" sz="1600" b="1" i="0" u="none" strike="noStrike" dirty="0" smtClean="0">
                          <a:solidFill>
                            <a:schemeClr val="dk1"/>
                          </a:solidFill>
                          <a:effectLst/>
                          <a:latin typeface="Times New Roman" panose="02020603050405020304" pitchFamily="18" charset="0"/>
                          <a:cs typeface="+mj-cs"/>
                        </a:rPr>
                        <a:t>සේවා</a:t>
                      </a:r>
                      <a:r>
                        <a:rPr lang="si-LK" sz="1600" b="1" i="0" u="none" strike="noStrike" baseline="0" dirty="0" smtClean="0">
                          <a:solidFill>
                            <a:schemeClr val="dk1"/>
                          </a:solidFill>
                          <a:effectLst/>
                          <a:latin typeface="Times New Roman" panose="02020603050405020304" pitchFamily="18" charset="0"/>
                          <a:cs typeface="+mj-cs"/>
                        </a:rPr>
                        <a:t> ස්ථානයෙන්</a:t>
                      </a:r>
                      <a:endParaRPr lang="en-US" sz="1600" b="1" i="0" u="none" strike="noStrike" dirty="0">
                        <a:solidFill>
                          <a:srgbClr val="000000"/>
                        </a:solidFill>
                        <a:effectLst/>
                        <a:latin typeface="Times New Roman" panose="02020603050405020304" pitchFamily="18" charset="0"/>
                        <a:cs typeface="+mj-cs"/>
                      </a:endParaRPr>
                    </a:p>
                  </a:txBody>
                  <a:tcPr marL="8235" marR="8235" marT="8235" marB="0" anchor="ctr"/>
                </a:tc>
                <a:tc>
                  <a:txBody>
                    <a:bodyPr/>
                    <a:lstStyle/>
                    <a:p>
                      <a:pPr algn="ctr" fontAlgn="b">
                        <a:lnSpc>
                          <a:spcPct val="100000"/>
                        </a:lnSpc>
                      </a:pPr>
                      <a:r>
                        <a:rPr lang="en-US" sz="1600" u="none" strike="noStrike" kern="1200" dirty="0" smtClean="0">
                          <a:effectLst/>
                          <a:latin typeface="Times New Roman" panose="02020603050405020304" pitchFamily="18" charset="0"/>
                          <a:cs typeface="Times New Roman" panose="02020603050405020304" pitchFamily="18" charset="0"/>
                        </a:rPr>
                        <a:t>18.1 </a:t>
                      </a:r>
                      <a:endParaRPr lang="en-US" sz="1600" u="none" strike="noStrike" kern="1200" dirty="0">
                        <a:solidFill>
                          <a:schemeClr val="dk1"/>
                        </a:solidFill>
                        <a:effectLst/>
                        <a:latin typeface="Times New Roman" panose="02020603050405020304" pitchFamily="18" charset="0"/>
                        <a:ea typeface="+mn-ea"/>
                        <a:cs typeface="Times New Roman" panose="02020603050405020304" pitchFamily="18" charset="0"/>
                      </a:endParaRPr>
                    </a:p>
                  </a:txBody>
                  <a:tcPr marL="8235" marR="8235" marT="8235" marB="0" anchor="ctr"/>
                </a:tc>
                <a:tc>
                  <a:txBody>
                    <a:bodyPr/>
                    <a:lstStyle/>
                    <a:p>
                      <a:pPr algn="ctr" fontAlgn="b">
                        <a:lnSpc>
                          <a:spcPct val="100000"/>
                        </a:lnSpc>
                      </a:pPr>
                      <a:r>
                        <a:rPr lang="en-US" sz="1600" u="none" strike="noStrike" kern="1200" dirty="0" smtClean="0">
                          <a:effectLst/>
                          <a:latin typeface="Times New Roman" panose="02020603050405020304" pitchFamily="18" charset="0"/>
                          <a:cs typeface="Times New Roman" panose="02020603050405020304" pitchFamily="18" charset="0"/>
                        </a:rPr>
                        <a:t>12.4 </a:t>
                      </a:r>
                      <a:endParaRPr lang="en-US" sz="1600" u="none" strike="noStrike" kern="1200" dirty="0">
                        <a:solidFill>
                          <a:schemeClr val="dk1"/>
                        </a:solidFill>
                        <a:effectLst/>
                        <a:latin typeface="Times New Roman" panose="02020603050405020304" pitchFamily="18" charset="0"/>
                        <a:ea typeface="+mn-ea"/>
                        <a:cs typeface="Times New Roman" panose="02020603050405020304" pitchFamily="18" charset="0"/>
                      </a:endParaRPr>
                    </a:p>
                  </a:txBody>
                  <a:tcPr marL="8235" marR="8235" marT="8235" marB="0" anchor="ctr"/>
                </a:tc>
                <a:tc>
                  <a:txBody>
                    <a:bodyPr/>
                    <a:lstStyle/>
                    <a:p>
                      <a:pPr algn="ctr" fontAlgn="b">
                        <a:lnSpc>
                          <a:spcPct val="100000"/>
                        </a:lnSpc>
                      </a:pPr>
                      <a:r>
                        <a:rPr lang="en-US" sz="1600" u="none" strike="noStrike" kern="1200" dirty="0">
                          <a:effectLst/>
                          <a:latin typeface="Times New Roman" panose="02020603050405020304" pitchFamily="18" charset="0"/>
                          <a:cs typeface="Times New Roman" panose="02020603050405020304" pitchFamily="18" charset="0"/>
                        </a:rPr>
                        <a:t>16.1</a:t>
                      </a:r>
                      <a:endParaRPr lang="en-US" sz="1600" u="none" strike="noStrike" kern="1200" dirty="0">
                        <a:solidFill>
                          <a:schemeClr val="dk1"/>
                        </a:solidFill>
                        <a:effectLst/>
                        <a:latin typeface="Times New Roman" panose="02020603050405020304" pitchFamily="18" charset="0"/>
                        <a:ea typeface="+mn-ea"/>
                        <a:cs typeface="Times New Roman" panose="02020603050405020304" pitchFamily="18" charset="0"/>
                      </a:endParaRPr>
                    </a:p>
                  </a:txBody>
                  <a:tcPr marL="8235" marR="8235" marT="8235" marB="0" anchor="ctr"/>
                </a:tc>
              </a:tr>
              <a:tr h="0">
                <a:tc>
                  <a:txBody>
                    <a:bodyPr/>
                    <a:lstStyle/>
                    <a:p>
                      <a:pPr algn="l" fontAlgn="b">
                        <a:lnSpc>
                          <a:spcPct val="100000"/>
                        </a:lnSpc>
                      </a:pPr>
                      <a:r>
                        <a:rPr lang="si-LK" sz="1600" b="1" u="none" strike="noStrike" dirty="0" smtClean="0">
                          <a:effectLst/>
                          <a:latin typeface="Times New Roman" panose="02020603050405020304" pitchFamily="18" charset="0"/>
                          <a:cs typeface="+mj-cs"/>
                        </a:rPr>
                        <a:t>මුදල් ණයට දෙන</a:t>
                      </a:r>
                      <a:r>
                        <a:rPr lang="si-LK" sz="1600" b="1" u="none" strike="noStrike" baseline="0" dirty="0" smtClean="0">
                          <a:effectLst/>
                          <a:latin typeface="Times New Roman" panose="02020603050405020304" pitchFamily="18" charset="0"/>
                          <a:cs typeface="+mj-cs"/>
                        </a:rPr>
                        <a:t> පුද්ගලයන් වෙතින්</a:t>
                      </a:r>
                      <a:endParaRPr lang="en-US" sz="1600" b="1" i="0" u="none" strike="noStrike" dirty="0">
                        <a:solidFill>
                          <a:srgbClr val="000000"/>
                        </a:solidFill>
                        <a:effectLst/>
                        <a:latin typeface="Times New Roman" panose="02020603050405020304" pitchFamily="18" charset="0"/>
                        <a:cs typeface="+mj-cs"/>
                      </a:endParaRPr>
                    </a:p>
                  </a:txBody>
                  <a:tcPr marL="8235" marR="8235" marT="8235" marB="0" anchor="ctr"/>
                </a:tc>
                <a:tc>
                  <a:txBody>
                    <a:bodyPr/>
                    <a:lstStyle/>
                    <a:p>
                      <a:pPr algn="ctr" fontAlgn="b">
                        <a:lnSpc>
                          <a:spcPct val="100000"/>
                        </a:lnSpc>
                      </a:pPr>
                      <a:r>
                        <a:rPr lang="en-US" sz="1600" u="none" strike="noStrike" kern="1200" dirty="0" smtClean="0">
                          <a:effectLst/>
                          <a:latin typeface="Times New Roman" panose="02020603050405020304" pitchFamily="18" charset="0"/>
                          <a:cs typeface="Times New Roman" panose="02020603050405020304" pitchFamily="18" charset="0"/>
                        </a:rPr>
                        <a:t>6.2 </a:t>
                      </a:r>
                      <a:endParaRPr lang="en-US" sz="1600" u="none" strike="noStrike" kern="1200" dirty="0">
                        <a:solidFill>
                          <a:schemeClr val="dk1"/>
                        </a:solidFill>
                        <a:effectLst/>
                        <a:latin typeface="Times New Roman" panose="02020603050405020304" pitchFamily="18" charset="0"/>
                        <a:ea typeface="+mn-ea"/>
                        <a:cs typeface="Times New Roman" panose="02020603050405020304" pitchFamily="18" charset="0"/>
                      </a:endParaRPr>
                    </a:p>
                  </a:txBody>
                  <a:tcPr marL="8235" marR="8235" marT="8235" marB="0" anchor="ctr"/>
                </a:tc>
                <a:tc>
                  <a:txBody>
                    <a:bodyPr/>
                    <a:lstStyle/>
                    <a:p>
                      <a:pPr algn="ctr" fontAlgn="b">
                        <a:lnSpc>
                          <a:spcPct val="100000"/>
                        </a:lnSpc>
                      </a:pPr>
                      <a:r>
                        <a:rPr lang="en-US" sz="1600" u="none" strike="noStrike" kern="1200" dirty="0" smtClean="0">
                          <a:effectLst/>
                          <a:latin typeface="Times New Roman" panose="02020603050405020304" pitchFamily="18" charset="0"/>
                          <a:cs typeface="Times New Roman" panose="02020603050405020304" pitchFamily="18" charset="0"/>
                        </a:rPr>
                        <a:t>5.8 </a:t>
                      </a:r>
                      <a:endParaRPr lang="en-US" sz="1600" u="none" strike="noStrike" kern="1200" dirty="0">
                        <a:solidFill>
                          <a:schemeClr val="dk1"/>
                        </a:solidFill>
                        <a:effectLst/>
                        <a:latin typeface="Times New Roman" panose="02020603050405020304" pitchFamily="18" charset="0"/>
                        <a:ea typeface="+mn-ea"/>
                        <a:cs typeface="Times New Roman" panose="02020603050405020304" pitchFamily="18" charset="0"/>
                      </a:endParaRPr>
                    </a:p>
                  </a:txBody>
                  <a:tcPr marL="8235" marR="8235" marT="8235" marB="0" anchor="ctr"/>
                </a:tc>
                <a:tc>
                  <a:txBody>
                    <a:bodyPr/>
                    <a:lstStyle/>
                    <a:p>
                      <a:pPr algn="ctr" fontAlgn="b">
                        <a:lnSpc>
                          <a:spcPct val="100000"/>
                        </a:lnSpc>
                      </a:pPr>
                      <a:r>
                        <a:rPr lang="en-US" sz="1600" u="none" strike="noStrike" kern="1200" dirty="0">
                          <a:effectLst/>
                          <a:latin typeface="Times New Roman" panose="02020603050405020304" pitchFamily="18" charset="0"/>
                          <a:cs typeface="Times New Roman" panose="02020603050405020304" pitchFamily="18" charset="0"/>
                        </a:rPr>
                        <a:t>6.1</a:t>
                      </a:r>
                      <a:endParaRPr lang="en-US" sz="1600" u="none" strike="noStrike" kern="1200" dirty="0">
                        <a:solidFill>
                          <a:schemeClr val="dk1"/>
                        </a:solidFill>
                        <a:effectLst/>
                        <a:latin typeface="Times New Roman" panose="02020603050405020304" pitchFamily="18" charset="0"/>
                        <a:ea typeface="+mn-ea"/>
                        <a:cs typeface="Times New Roman" panose="02020603050405020304" pitchFamily="18" charset="0"/>
                      </a:endParaRPr>
                    </a:p>
                  </a:txBody>
                  <a:tcPr marL="8235" marR="8235" marT="8235" marB="0" anchor="ctr"/>
                </a:tc>
              </a:tr>
              <a:tr h="0">
                <a:tc>
                  <a:txBody>
                    <a:bodyPr/>
                    <a:lstStyle/>
                    <a:p>
                      <a:pPr algn="l" fontAlgn="b">
                        <a:lnSpc>
                          <a:spcPct val="100000"/>
                        </a:lnSpc>
                      </a:pPr>
                      <a:r>
                        <a:rPr lang="si-LK" sz="1600" b="1" u="none" strike="noStrike" dirty="0" smtClean="0">
                          <a:effectLst/>
                          <a:latin typeface="Times New Roman" panose="02020603050405020304" pitchFamily="18" charset="0"/>
                          <a:cs typeface="+mj-cs"/>
                        </a:rPr>
                        <a:t>ණය කාඩ්පත් මගින්</a:t>
                      </a:r>
                      <a:endParaRPr lang="en-US" sz="1600" b="1" i="0" u="none" strike="noStrike" dirty="0">
                        <a:solidFill>
                          <a:srgbClr val="000000"/>
                        </a:solidFill>
                        <a:effectLst/>
                        <a:latin typeface="Times New Roman" panose="02020603050405020304" pitchFamily="18" charset="0"/>
                        <a:cs typeface="+mj-cs"/>
                      </a:endParaRPr>
                    </a:p>
                  </a:txBody>
                  <a:tcPr marL="8235" marR="8235" marT="8235" marB="0" anchor="ctr"/>
                </a:tc>
                <a:tc>
                  <a:txBody>
                    <a:bodyPr/>
                    <a:lstStyle/>
                    <a:p>
                      <a:pPr algn="ctr" fontAlgn="b">
                        <a:lnSpc>
                          <a:spcPct val="100000"/>
                        </a:lnSpc>
                      </a:pPr>
                      <a:r>
                        <a:rPr lang="en-US" sz="1600" u="none" strike="noStrike" kern="1200" dirty="0" smtClean="0">
                          <a:effectLst/>
                          <a:latin typeface="Times New Roman" panose="02020603050405020304" pitchFamily="18" charset="0"/>
                          <a:cs typeface="Times New Roman" panose="02020603050405020304" pitchFamily="18" charset="0"/>
                        </a:rPr>
                        <a:t>3.5 </a:t>
                      </a:r>
                      <a:endParaRPr lang="en-US" sz="1600" u="none" strike="noStrike" kern="1200" dirty="0">
                        <a:solidFill>
                          <a:schemeClr val="dk1"/>
                        </a:solidFill>
                        <a:effectLst/>
                        <a:latin typeface="Times New Roman" panose="02020603050405020304" pitchFamily="18" charset="0"/>
                        <a:ea typeface="+mn-ea"/>
                        <a:cs typeface="Times New Roman" panose="02020603050405020304" pitchFamily="18" charset="0"/>
                      </a:endParaRPr>
                    </a:p>
                  </a:txBody>
                  <a:tcPr marL="8235" marR="8235" marT="8235" marB="0" anchor="ctr"/>
                </a:tc>
                <a:tc>
                  <a:txBody>
                    <a:bodyPr/>
                    <a:lstStyle/>
                    <a:p>
                      <a:pPr algn="ctr" fontAlgn="b">
                        <a:lnSpc>
                          <a:spcPct val="100000"/>
                        </a:lnSpc>
                      </a:pPr>
                      <a:r>
                        <a:rPr lang="en-US" sz="1600" u="none" strike="noStrike" kern="1200" dirty="0" smtClean="0">
                          <a:effectLst/>
                          <a:latin typeface="Times New Roman" panose="02020603050405020304" pitchFamily="18" charset="0"/>
                          <a:cs typeface="Times New Roman" panose="02020603050405020304" pitchFamily="18" charset="0"/>
                        </a:rPr>
                        <a:t>3.4 </a:t>
                      </a:r>
                      <a:endParaRPr lang="en-US" sz="1600" u="none" strike="noStrike" kern="1200" dirty="0">
                        <a:solidFill>
                          <a:schemeClr val="dk1"/>
                        </a:solidFill>
                        <a:effectLst/>
                        <a:latin typeface="Times New Roman" panose="02020603050405020304" pitchFamily="18" charset="0"/>
                        <a:ea typeface="+mn-ea"/>
                        <a:cs typeface="Times New Roman" panose="02020603050405020304" pitchFamily="18" charset="0"/>
                      </a:endParaRPr>
                    </a:p>
                  </a:txBody>
                  <a:tcPr marL="8235" marR="8235" marT="8235" marB="0" anchor="ctr"/>
                </a:tc>
                <a:tc>
                  <a:txBody>
                    <a:bodyPr/>
                    <a:lstStyle/>
                    <a:p>
                      <a:pPr algn="ctr" fontAlgn="b">
                        <a:lnSpc>
                          <a:spcPct val="100000"/>
                        </a:lnSpc>
                      </a:pPr>
                      <a:r>
                        <a:rPr lang="en-US" sz="1600" u="none" strike="noStrike" kern="1200" dirty="0">
                          <a:effectLst/>
                          <a:latin typeface="Times New Roman" panose="02020603050405020304" pitchFamily="18" charset="0"/>
                          <a:cs typeface="Times New Roman" panose="02020603050405020304" pitchFamily="18" charset="0"/>
                        </a:rPr>
                        <a:t>3.5</a:t>
                      </a:r>
                      <a:endParaRPr lang="en-US" sz="1600" u="none" strike="noStrike" kern="1200" dirty="0">
                        <a:solidFill>
                          <a:schemeClr val="dk1"/>
                        </a:solidFill>
                        <a:effectLst/>
                        <a:latin typeface="Times New Roman" panose="02020603050405020304" pitchFamily="18" charset="0"/>
                        <a:ea typeface="+mn-ea"/>
                        <a:cs typeface="Times New Roman" panose="02020603050405020304" pitchFamily="18" charset="0"/>
                      </a:endParaRPr>
                    </a:p>
                  </a:txBody>
                  <a:tcPr marL="8235" marR="8235" marT="8235" marB="0" anchor="ctr"/>
                </a:tc>
              </a:tr>
              <a:tr h="0">
                <a:tc>
                  <a:txBody>
                    <a:bodyPr/>
                    <a:lstStyle/>
                    <a:p>
                      <a:pPr algn="l" fontAlgn="b">
                        <a:lnSpc>
                          <a:spcPct val="100000"/>
                        </a:lnSpc>
                      </a:pPr>
                      <a:r>
                        <a:rPr lang="si-LK" sz="1600" b="1" u="none" strike="noStrike" dirty="0" smtClean="0">
                          <a:effectLst/>
                          <a:latin typeface="Times New Roman" panose="02020603050405020304" pitchFamily="18" charset="0"/>
                          <a:cs typeface="+mj-cs"/>
                        </a:rPr>
                        <a:t>සිල්ලර වෙළඳසැල්</a:t>
                      </a:r>
                      <a:r>
                        <a:rPr lang="si-LK" sz="1600" b="1" u="none" strike="noStrike" baseline="0" dirty="0" smtClean="0">
                          <a:effectLst/>
                          <a:latin typeface="Times New Roman" panose="02020603050405020304" pitchFamily="18" charset="0"/>
                          <a:cs typeface="+mj-cs"/>
                        </a:rPr>
                        <a:t> මගින්</a:t>
                      </a:r>
                      <a:endParaRPr lang="en-US" sz="1600" b="1" i="0" u="none" strike="noStrike" dirty="0">
                        <a:solidFill>
                          <a:srgbClr val="000000"/>
                        </a:solidFill>
                        <a:effectLst/>
                        <a:latin typeface="Times New Roman" panose="02020603050405020304" pitchFamily="18" charset="0"/>
                        <a:cs typeface="+mj-cs"/>
                      </a:endParaRPr>
                    </a:p>
                  </a:txBody>
                  <a:tcPr marL="8235" marR="8235" marT="8235" marB="0" anchor="ctr"/>
                </a:tc>
                <a:tc>
                  <a:txBody>
                    <a:bodyPr/>
                    <a:lstStyle/>
                    <a:p>
                      <a:pPr algn="ctr" fontAlgn="b">
                        <a:lnSpc>
                          <a:spcPct val="100000"/>
                        </a:lnSpc>
                      </a:pPr>
                      <a:r>
                        <a:rPr lang="en-US" sz="1600" u="none" strike="noStrike" kern="1200" dirty="0" smtClean="0">
                          <a:effectLst/>
                          <a:latin typeface="Times New Roman" panose="02020603050405020304" pitchFamily="18" charset="0"/>
                          <a:cs typeface="Times New Roman" panose="02020603050405020304" pitchFamily="18" charset="0"/>
                        </a:rPr>
                        <a:t>0.6 </a:t>
                      </a:r>
                      <a:endParaRPr lang="en-US" sz="1600" u="none" strike="noStrike" kern="1200" dirty="0">
                        <a:solidFill>
                          <a:schemeClr val="dk1"/>
                        </a:solidFill>
                        <a:effectLst/>
                        <a:latin typeface="Times New Roman" panose="02020603050405020304" pitchFamily="18" charset="0"/>
                        <a:ea typeface="+mn-ea"/>
                        <a:cs typeface="Times New Roman" panose="02020603050405020304" pitchFamily="18" charset="0"/>
                      </a:endParaRPr>
                    </a:p>
                  </a:txBody>
                  <a:tcPr marL="8235" marR="8235" marT="8235" marB="0" anchor="ctr"/>
                </a:tc>
                <a:tc>
                  <a:txBody>
                    <a:bodyPr/>
                    <a:lstStyle/>
                    <a:p>
                      <a:pPr algn="ctr" fontAlgn="b">
                        <a:lnSpc>
                          <a:spcPct val="100000"/>
                        </a:lnSpc>
                      </a:pPr>
                      <a:r>
                        <a:rPr lang="en-US" sz="1600" u="none" strike="noStrike" kern="1200" dirty="0" smtClean="0">
                          <a:effectLst/>
                          <a:latin typeface="Times New Roman" panose="02020603050405020304" pitchFamily="18" charset="0"/>
                          <a:cs typeface="Times New Roman" panose="02020603050405020304" pitchFamily="18" charset="0"/>
                        </a:rPr>
                        <a:t>1.0 </a:t>
                      </a:r>
                      <a:endParaRPr lang="en-US" sz="1600" u="none" strike="noStrike" kern="1200" dirty="0">
                        <a:solidFill>
                          <a:schemeClr val="dk1"/>
                        </a:solidFill>
                        <a:effectLst/>
                        <a:latin typeface="Times New Roman" panose="02020603050405020304" pitchFamily="18" charset="0"/>
                        <a:ea typeface="+mn-ea"/>
                        <a:cs typeface="Times New Roman" panose="02020603050405020304" pitchFamily="18" charset="0"/>
                      </a:endParaRPr>
                    </a:p>
                  </a:txBody>
                  <a:tcPr marL="8235" marR="8235" marT="8235" marB="0" anchor="ctr"/>
                </a:tc>
                <a:tc>
                  <a:txBody>
                    <a:bodyPr/>
                    <a:lstStyle/>
                    <a:p>
                      <a:pPr algn="ctr" fontAlgn="b">
                        <a:lnSpc>
                          <a:spcPct val="100000"/>
                        </a:lnSpc>
                      </a:pPr>
                      <a:r>
                        <a:rPr lang="en-US" sz="1600" u="none" strike="noStrike" kern="1200" dirty="0">
                          <a:effectLst/>
                          <a:latin typeface="Times New Roman" panose="02020603050405020304" pitchFamily="18" charset="0"/>
                          <a:cs typeface="Times New Roman" panose="02020603050405020304" pitchFamily="18" charset="0"/>
                        </a:rPr>
                        <a:t>0.8</a:t>
                      </a:r>
                      <a:endParaRPr lang="en-US" sz="1600" u="none" strike="noStrike" kern="1200" dirty="0">
                        <a:solidFill>
                          <a:schemeClr val="dk1"/>
                        </a:solidFill>
                        <a:effectLst/>
                        <a:latin typeface="Times New Roman" panose="02020603050405020304" pitchFamily="18" charset="0"/>
                        <a:ea typeface="+mn-ea"/>
                        <a:cs typeface="Times New Roman" panose="02020603050405020304" pitchFamily="18" charset="0"/>
                      </a:endParaRPr>
                    </a:p>
                  </a:txBody>
                  <a:tcPr marL="8235" marR="8235" marT="8235" marB="0" anchor="ctr"/>
                </a:tc>
              </a:tr>
              <a:tr h="0">
                <a:tc>
                  <a:txBody>
                    <a:bodyPr/>
                    <a:lstStyle/>
                    <a:p>
                      <a:pPr algn="l" fontAlgn="b">
                        <a:lnSpc>
                          <a:spcPct val="100000"/>
                        </a:lnSpc>
                      </a:pPr>
                      <a:r>
                        <a:rPr lang="si-LK" sz="1600" b="1" u="none" strike="noStrike" dirty="0" smtClean="0">
                          <a:effectLst/>
                          <a:latin typeface="Times New Roman" panose="02020603050405020304" pitchFamily="18" charset="0"/>
                          <a:cs typeface="+mj-cs"/>
                        </a:rPr>
                        <a:t>උගස් මධ්‍යස්ථාන වෙතින්</a:t>
                      </a:r>
                      <a:endParaRPr lang="en-US" sz="1600" b="1" i="0" u="none" strike="noStrike" dirty="0">
                        <a:solidFill>
                          <a:srgbClr val="000000"/>
                        </a:solidFill>
                        <a:effectLst/>
                        <a:latin typeface="Times New Roman" panose="02020603050405020304" pitchFamily="18" charset="0"/>
                        <a:cs typeface="+mj-cs"/>
                      </a:endParaRPr>
                    </a:p>
                  </a:txBody>
                  <a:tcPr marL="8235" marR="8235" marT="8235" marB="0" anchor="ctr"/>
                </a:tc>
                <a:tc>
                  <a:txBody>
                    <a:bodyPr/>
                    <a:lstStyle/>
                    <a:p>
                      <a:pPr algn="ctr" fontAlgn="b">
                        <a:lnSpc>
                          <a:spcPct val="100000"/>
                        </a:lnSpc>
                      </a:pPr>
                      <a:r>
                        <a:rPr lang="en-US" sz="1600" u="none" strike="noStrike" kern="1200" dirty="0" smtClean="0">
                          <a:effectLst/>
                          <a:latin typeface="Times New Roman" panose="02020603050405020304" pitchFamily="18" charset="0"/>
                          <a:cs typeface="Times New Roman" panose="02020603050405020304" pitchFamily="18" charset="0"/>
                        </a:rPr>
                        <a:t>5.8 </a:t>
                      </a:r>
                      <a:endParaRPr lang="en-US" sz="1600" u="none" strike="noStrike" kern="1200" dirty="0">
                        <a:solidFill>
                          <a:schemeClr val="dk1"/>
                        </a:solidFill>
                        <a:effectLst/>
                        <a:latin typeface="Times New Roman" panose="02020603050405020304" pitchFamily="18" charset="0"/>
                        <a:ea typeface="+mn-ea"/>
                        <a:cs typeface="Times New Roman" panose="02020603050405020304" pitchFamily="18" charset="0"/>
                      </a:endParaRPr>
                    </a:p>
                  </a:txBody>
                  <a:tcPr marL="8235" marR="8235" marT="8235" marB="0" anchor="ctr"/>
                </a:tc>
                <a:tc>
                  <a:txBody>
                    <a:bodyPr/>
                    <a:lstStyle/>
                    <a:p>
                      <a:pPr algn="ctr" fontAlgn="b">
                        <a:lnSpc>
                          <a:spcPct val="100000"/>
                        </a:lnSpc>
                      </a:pPr>
                      <a:r>
                        <a:rPr lang="en-US" sz="1600" u="none" strike="noStrike" kern="1200" dirty="0" smtClean="0">
                          <a:effectLst/>
                          <a:latin typeface="Times New Roman" panose="02020603050405020304" pitchFamily="18" charset="0"/>
                          <a:cs typeface="Times New Roman" panose="02020603050405020304" pitchFamily="18" charset="0"/>
                        </a:rPr>
                        <a:t>6.9 </a:t>
                      </a:r>
                      <a:endParaRPr lang="en-US" sz="1600" u="none" strike="noStrike" kern="1200" dirty="0">
                        <a:solidFill>
                          <a:schemeClr val="dk1"/>
                        </a:solidFill>
                        <a:effectLst/>
                        <a:latin typeface="Times New Roman" panose="02020603050405020304" pitchFamily="18" charset="0"/>
                        <a:ea typeface="+mn-ea"/>
                        <a:cs typeface="Times New Roman" panose="02020603050405020304" pitchFamily="18" charset="0"/>
                      </a:endParaRPr>
                    </a:p>
                  </a:txBody>
                  <a:tcPr marL="8235" marR="8235" marT="8235" marB="0" anchor="ctr"/>
                </a:tc>
                <a:tc>
                  <a:txBody>
                    <a:bodyPr/>
                    <a:lstStyle/>
                    <a:p>
                      <a:pPr algn="ctr" fontAlgn="b">
                        <a:lnSpc>
                          <a:spcPct val="100000"/>
                        </a:lnSpc>
                      </a:pPr>
                      <a:r>
                        <a:rPr lang="en-US" sz="1600" u="none" strike="noStrike" kern="1200" dirty="0">
                          <a:effectLst/>
                          <a:latin typeface="Times New Roman" panose="02020603050405020304" pitchFamily="18" charset="0"/>
                          <a:cs typeface="Times New Roman" panose="02020603050405020304" pitchFamily="18" charset="0"/>
                        </a:rPr>
                        <a:t>6.3</a:t>
                      </a:r>
                      <a:endParaRPr lang="en-US" sz="1600" u="none" strike="noStrike" kern="1200" dirty="0">
                        <a:solidFill>
                          <a:schemeClr val="dk1"/>
                        </a:solidFill>
                        <a:effectLst/>
                        <a:latin typeface="Times New Roman" panose="02020603050405020304" pitchFamily="18" charset="0"/>
                        <a:ea typeface="+mn-ea"/>
                        <a:cs typeface="Times New Roman" panose="02020603050405020304" pitchFamily="18" charset="0"/>
                      </a:endParaRPr>
                    </a:p>
                  </a:txBody>
                  <a:tcPr marL="8235" marR="8235" marT="8235" marB="0" anchor="ctr"/>
                </a:tc>
              </a:tr>
              <a:tr h="0">
                <a:tc>
                  <a:txBody>
                    <a:bodyPr/>
                    <a:lstStyle/>
                    <a:p>
                      <a:pPr algn="l" fontAlgn="b">
                        <a:lnSpc>
                          <a:spcPct val="100000"/>
                        </a:lnSpc>
                      </a:pPr>
                      <a:r>
                        <a:rPr lang="si-LK" sz="1600" b="1" i="0" u="none" strike="noStrike" dirty="0" smtClean="0">
                          <a:solidFill>
                            <a:schemeClr val="dk1"/>
                          </a:solidFill>
                          <a:effectLst/>
                          <a:latin typeface="Times New Roman" panose="02020603050405020304" pitchFamily="18" charset="0"/>
                          <a:cs typeface="+mj-cs"/>
                        </a:rPr>
                        <a:t>ගෙවීමේ</a:t>
                      </a:r>
                      <a:r>
                        <a:rPr lang="si-LK" sz="1600" b="1" i="0" u="none" strike="noStrike" baseline="0" dirty="0" smtClean="0">
                          <a:solidFill>
                            <a:schemeClr val="dk1"/>
                          </a:solidFill>
                          <a:effectLst/>
                          <a:latin typeface="Times New Roman" panose="02020603050405020304" pitchFamily="18" charset="0"/>
                          <a:cs typeface="+mj-cs"/>
                        </a:rPr>
                        <a:t> ක්‍රමයට භාණ්ඩ ලබා ගැනීම මගින්</a:t>
                      </a:r>
                      <a:endParaRPr lang="en-US" sz="1600" b="1" i="0" u="none" strike="noStrike" dirty="0">
                        <a:solidFill>
                          <a:srgbClr val="000000"/>
                        </a:solidFill>
                        <a:effectLst/>
                        <a:latin typeface="Times New Roman" panose="02020603050405020304" pitchFamily="18" charset="0"/>
                        <a:cs typeface="+mj-cs"/>
                      </a:endParaRPr>
                    </a:p>
                  </a:txBody>
                  <a:tcPr marL="8235" marR="8235" marT="8235" marB="0" anchor="ctr"/>
                </a:tc>
                <a:tc>
                  <a:txBody>
                    <a:bodyPr/>
                    <a:lstStyle/>
                    <a:p>
                      <a:pPr algn="ctr" fontAlgn="b">
                        <a:lnSpc>
                          <a:spcPct val="100000"/>
                        </a:lnSpc>
                      </a:pPr>
                      <a:r>
                        <a:rPr lang="en-US" sz="1600" u="none" strike="noStrike" kern="1200" dirty="0" smtClean="0">
                          <a:effectLst/>
                          <a:latin typeface="Times New Roman" panose="02020603050405020304" pitchFamily="18" charset="0"/>
                          <a:cs typeface="Times New Roman" panose="02020603050405020304" pitchFamily="18" charset="0"/>
                        </a:rPr>
                        <a:t>1.8 </a:t>
                      </a:r>
                      <a:endParaRPr lang="en-US" sz="1600" u="none" strike="noStrike" kern="1200" dirty="0">
                        <a:solidFill>
                          <a:schemeClr val="dk1"/>
                        </a:solidFill>
                        <a:effectLst/>
                        <a:latin typeface="Times New Roman" panose="02020603050405020304" pitchFamily="18" charset="0"/>
                        <a:ea typeface="+mn-ea"/>
                        <a:cs typeface="Times New Roman" panose="02020603050405020304" pitchFamily="18" charset="0"/>
                      </a:endParaRPr>
                    </a:p>
                  </a:txBody>
                  <a:tcPr marL="8235" marR="8235" marT="8235" marB="0" anchor="ctr"/>
                </a:tc>
                <a:tc>
                  <a:txBody>
                    <a:bodyPr/>
                    <a:lstStyle/>
                    <a:p>
                      <a:pPr algn="ctr" fontAlgn="b">
                        <a:lnSpc>
                          <a:spcPct val="100000"/>
                        </a:lnSpc>
                      </a:pPr>
                      <a:r>
                        <a:rPr lang="en-US" sz="1600" u="none" strike="noStrike" kern="1200" dirty="0" smtClean="0">
                          <a:effectLst/>
                          <a:latin typeface="Times New Roman" panose="02020603050405020304" pitchFamily="18" charset="0"/>
                          <a:cs typeface="Times New Roman" panose="02020603050405020304" pitchFamily="18" charset="0"/>
                        </a:rPr>
                        <a:t>1.9 </a:t>
                      </a:r>
                      <a:endParaRPr lang="en-US" sz="1600" u="none" strike="noStrike" kern="1200" dirty="0">
                        <a:solidFill>
                          <a:schemeClr val="dk1"/>
                        </a:solidFill>
                        <a:effectLst/>
                        <a:latin typeface="Times New Roman" panose="02020603050405020304" pitchFamily="18" charset="0"/>
                        <a:ea typeface="+mn-ea"/>
                        <a:cs typeface="Times New Roman" panose="02020603050405020304" pitchFamily="18" charset="0"/>
                      </a:endParaRPr>
                    </a:p>
                  </a:txBody>
                  <a:tcPr marL="8235" marR="8235" marT="8235" marB="0" anchor="ctr"/>
                </a:tc>
                <a:tc>
                  <a:txBody>
                    <a:bodyPr/>
                    <a:lstStyle/>
                    <a:p>
                      <a:pPr algn="ctr" fontAlgn="b">
                        <a:lnSpc>
                          <a:spcPct val="100000"/>
                        </a:lnSpc>
                      </a:pPr>
                      <a:r>
                        <a:rPr lang="en-US" sz="1600" u="none" strike="noStrike" kern="1200" dirty="0">
                          <a:effectLst/>
                          <a:latin typeface="Times New Roman" panose="02020603050405020304" pitchFamily="18" charset="0"/>
                          <a:cs typeface="Times New Roman" panose="02020603050405020304" pitchFamily="18" charset="0"/>
                        </a:rPr>
                        <a:t>1.8</a:t>
                      </a:r>
                      <a:endParaRPr lang="en-US" sz="1600" u="none" strike="noStrike" kern="1200" dirty="0">
                        <a:solidFill>
                          <a:schemeClr val="dk1"/>
                        </a:solidFill>
                        <a:effectLst/>
                        <a:latin typeface="Times New Roman" panose="02020603050405020304" pitchFamily="18" charset="0"/>
                        <a:ea typeface="+mn-ea"/>
                        <a:cs typeface="Times New Roman" panose="02020603050405020304" pitchFamily="18" charset="0"/>
                      </a:endParaRPr>
                    </a:p>
                  </a:txBody>
                  <a:tcPr marL="8235" marR="8235" marT="8235" marB="0" anchor="ctr"/>
                </a:tc>
              </a:tr>
              <a:tr h="377204">
                <a:tc>
                  <a:txBody>
                    <a:bodyPr/>
                    <a:lstStyle/>
                    <a:p>
                      <a:pPr algn="l" fontAlgn="b">
                        <a:lnSpc>
                          <a:spcPct val="100000"/>
                        </a:lnSpc>
                      </a:pPr>
                      <a:r>
                        <a:rPr lang="si-LK" sz="1600" b="1" i="0" u="none" strike="noStrike" dirty="0" smtClean="0">
                          <a:solidFill>
                            <a:schemeClr val="dk1"/>
                          </a:solidFill>
                          <a:effectLst/>
                          <a:latin typeface="Times New Roman" panose="02020603050405020304" pitchFamily="18" charset="0"/>
                          <a:cs typeface="+mj-cs"/>
                        </a:rPr>
                        <a:t>වෙනත්</a:t>
                      </a:r>
                      <a:endParaRPr lang="en-US" sz="1600" b="1" i="0" u="none" strike="noStrike" dirty="0">
                        <a:solidFill>
                          <a:srgbClr val="000000"/>
                        </a:solidFill>
                        <a:effectLst/>
                        <a:latin typeface="Times New Roman" panose="02020603050405020304" pitchFamily="18" charset="0"/>
                        <a:cs typeface="+mj-cs"/>
                      </a:endParaRPr>
                    </a:p>
                  </a:txBody>
                  <a:tcPr marL="8235" marR="8235" marT="8235" marB="0" anchor="ctr"/>
                </a:tc>
                <a:tc>
                  <a:txBody>
                    <a:bodyPr/>
                    <a:lstStyle/>
                    <a:p>
                      <a:pPr algn="ctr" fontAlgn="b">
                        <a:lnSpc>
                          <a:spcPct val="100000"/>
                        </a:lnSpc>
                      </a:pPr>
                      <a:r>
                        <a:rPr lang="en-US" sz="1600" u="none" strike="noStrike" kern="1200" dirty="0" smtClean="0">
                          <a:effectLst/>
                          <a:latin typeface="Times New Roman" panose="02020603050405020304" pitchFamily="18" charset="0"/>
                          <a:cs typeface="Times New Roman" panose="02020603050405020304" pitchFamily="18" charset="0"/>
                        </a:rPr>
                        <a:t>6.1 </a:t>
                      </a:r>
                      <a:endParaRPr lang="en-US" sz="1600" u="none" strike="noStrike" kern="1200" dirty="0">
                        <a:solidFill>
                          <a:schemeClr val="dk1"/>
                        </a:solidFill>
                        <a:effectLst/>
                        <a:latin typeface="Times New Roman" panose="02020603050405020304" pitchFamily="18" charset="0"/>
                        <a:ea typeface="+mn-ea"/>
                        <a:cs typeface="Times New Roman" panose="02020603050405020304" pitchFamily="18" charset="0"/>
                      </a:endParaRPr>
                    </a:p>
                  </a:txBody>
                  <a:tcPr marL="8235" marR="8235" marT="8235" marB="0" anchor="ctr"/>
                </a:tc>
                <a:tc>
                  <a:txBody>
                    <a:bodyPr/>
                    <a:lstStyle/>
                    <a:p>
                      <a:pPr algn="ctr" fontAlgn="b">
                        <a:lnSpc>
                          <a:spcPct val="100000"/>
                        </a:lnSpc>
                      </a:pPr>
                      <a:r>
                        <a:rPr lang="en-US" sz="1600" u="none" strike="noStrike" kern="1200" dirty="0" smtClean="0">
                          <a:effectLst/>
                          <a:latin typeface="Times New Roman" panose="02020603050405020304" pitchFamily="18" charset="0"/>
                          <a:cs typeface="Times New Roman" panose="02020603050405020304" pitchFamily="18" charset="0"/>
                        </a:rPr>
                        <a:t>3.3 </a:t>
                      </a:r>
                      <a:endParaRPr lang="en-US" sz="1600" u="none" strike="noStrike" kern="1200" dirty="0">
                        <a:solidFill>
                          <a:schemeClr val="dk1"/>
                        </a:solidFill>
                        <a:effectLst/>
                        <a:latin typeface="Times New Roman" panose="02020603050405020304" pitchFamily="18" charset="0"/>
                        <a:ea typeface="+mn-ea"/>
                        <a:cs typeface="Times New Roman" panose="02020603050405020304" pitchFamily="18" charset="0"/>
                      </a:endParaRPr>
                    </a:p>
                  </a:txBody>
                  <a:tcPr marL="8235" marR="8235" marT="8235" marB="0" anchor="ctr"/>
                </a:tc>
                <a:tc>
                  <a:txBody>
                    <a:bodyPr/>
                    <a:lstStyle/>
                    <a:p>
                      <a:pPr algn="ctr" fontAlgn="b">
                        <a:lnSpc>
                          <a:spcPct val="100000"/>
                        </a:lnSpc>
                      </a:pPr>
                      <a:r>
                        <a:rPr lang="en-US" sz="1600" u="none" strike="noStrike" kern="1200" dirty="0">
                          <a:effectLst/>
                          <a:latin typeface="Times New Roman" panose="02020603050405020304" pitchFamily="18" charset="0"/>
                          <a:cs typeface="Times New Roman" panose="02020603050405020304" pitchFamily="18" charset="0"/>
                        </a:rPr>
                        <a:t>4.6</a:t>
                      </a:r>
                      <a:endParaRPr lang="en-US" sz="1600" u="none" strike="noStrike" kern="1200" dirty="0">
                        <a:solidFill>
                          <a:schemeClr val="dk1"/>
                        </a:solidFill>
                        <a:effectLst/>
                        <a:latin typeface="Times New Roman" panose="02020603050405020304" pitchFamily="18" charset="0"/>
                        <a:ea typeface="+mn-ea"/>
                        <a:cs typeface="Times New Roman" panose="02020603050405020304" pitchFamily="18" charset="0"/>
                      </a:endParaRPr>
                    </a:p>
                  </a:txBody>
                  <a:tcPr marL="8235" marR="8235" marT="8235" marB="0" anchor="ctr"/>
                </a:tc>
              </a:tr>
              <a:tr h="377204">
                <a:tc>
                  <a:txBody>
                    <a:bodyPr/>
                    <a:lstStyle/>
                    <a:p>
                      <a:pPr algn="l" fontAlgn="b">
                        <a:lnSpc>
                          <a:spcPct val="100000"/>
                        </a:lnSpc>
                      </a:pPr>
                      <a:r>
                        <a:rPr lang="si-LK" sz="1600" b="1" u="none" strike="noStrike" dirty="0" smtClean="0">
                          <a:effectLst/>
                          <a:latin typeface="Times New Roman" panose="02020603050405020304" pitchFamily="18" charset="0"/>
                          <a:cs typeface="+mj-cs"/>
                        </a:rPr>
                        <a:t>එකතුව</a:t>
                      </a:r>
                      <a:endParaRPr lang="en-US" sz="1600" b="1" i="0" u="none" strike="noStrike" dirty="0">
                        <a:solidFill>
                          <a:srgbClr val="000000"/>
                        </a:solidFill>
                        <a:effectLst/>
                        <a:latin typeface="Times New Roman" panose="02020603050405020304" pitchFamily="18" charset="0"/>
                        <a:cs typeface="+mj-cs"/>
                      </a:endParaRPr>
                    </a:p>
                  </a:txBody>
                  <a:tcPr marL="8235" marR="8235" marT="8235" marB="0" anchor="ctr"/>
                </a:tc>
                <a:tc>
                  <a:txBody>
                    <a:bodyPr/>
                    <a:lstStyle/>
                    <a:p>
                      <a:pPr algn="ctr" fontAlgn="b">
                        <a:lnSpc>
                          <a:spcPct val="100000"/>
                        </a:lnSpc>
                      </a:pPr>
                      <a:r>
                        <a:rPr lang="en-US" sz="1600" b="1" u="none" strike="noStrike" kern="1200" dirty="0" smtClean="0">
                          <a:effectLst/>
                          <a:latin typeface="Times New Roman" panose="02020603050405020304" pitchFamily="18" charset="0"/>
                          <a:cs typeface="Times New Roman" panose="02020603050405020304" pitchFamily="18" charset="0"/>
                        </a:rPr>
                        <a:t>100 </a:t>
                      </a:r>
                      <a:endParaRPr lang="en-US" sz="1600" b="1" u="none" strike="noStrike" kern="1200" dirty="0">
                        <a:solidFill>
                          <a:schemeClr val="dk1"/>
                        </a:solidFill>
                        <a:effectLst/>
                        <a:latin typeface="Times New Roman" panose="02020603050405020304" pitchFamily="18" charset="0"/>
                        <a:ea typeface="+mn-ea"/>
                        <a:cs typeface="Times New Roman" panose="02020603050405020304" pitchFamily="18" charset="0"/>
                      </a:endParaRPr>
                    </a:p>
                  </a:txBody>
                  <a:tcPr marL="8235" marR="8235" marT="8235" marB="0" anchor="ctr"/>
                </a:tc>
                <a:tc>
                  <a:txBody>
                    <a:bodyPr/>
                    <a:lstStyle/>
                    <a:p>
                      <a:pPr algn="ctr" fontAlgn="b">
                        <a:lnSpc>
                          <a:spcPct val="100000"/>
                        </a:lnSpc>
                      </a:pPr>
                      <a:r>
                        <a:rPr lang="en-US" sz="1600" b="1" u="none" strike="noStrike" kern="1200" dirty="0" smtClean="0">
                          <a:effectLst/>
                          <a:latin typeface="Times New Roman" panose="02020603050405020304" pitchFamily="18" charset="0"/>
                          <a:cs typeface="Times New Roman" panose="02020603050405020304" pitchFamily="18" charset="0"/>
                        </a:rPr>
                        <a:t>100 </a:t>
                      </a:r>
                      <a:endParaRPr lang="en-US" sz="1600" b="1" u="none" strike="noStrike" kern="1200" dirty="0">
                        <a:solidFill>
                          <a:schemeClr val="dk1"/>
                        </a:solidFill>
                        <a:effectLst/>
                        <a:latin typeface="Times New Roman" panose="02020603050405020304" pitchFamily="18" charset="0"/>
                        <a:ea typeface="+mn-ea"/>
                        <a:cs typeface="Times New Roman" panose="02020603050405020304" pitchFamily="18" charset="0"/>
                      </a:endParaRPr>
                    </a:p>
                  </a:txBody>
                  <a:tcPr marL="8235" marR="8235" marT="8235" marB="0" anchor="ctr"/>
                </a:tc>
                <a:tc>
                  <a:txBody>
                    <a:bodyPr/>
                    <a:lstStyle/>
                    <a:p>
                      <a:pPr algn="ctr" fontAlgn="b">
                        <a:lnSpc>
                          <a:spcPct val="100000"/>
                        </a:lnSpc>
                      </a:pPr>
                      <a:r>
                        <a:rPr lang="en-US" sz="1600" b="1" u="none" strike="noStrike" kern="1200" dirty="0" smtClean="0">
                          <a:effectLst/>
                          <a:latin typeface="Times New Roman" panose="02020603050405020304" pitchFamily="18" charset="0"/>
                          <a:cs typeface="Times New Roman" panose="02020603050405020304" pitchFamily="18" charset="0"/>
                        </a:rPr>
                        <a:t>100 </a:t>
                      </a:r>
                      <a:endParaRPr lang="en-US" sz="1600" b="1" u="none" strike="noStrike" kern="1200" dirty="0">
                        <a:solidFill>
                          <a:schemeClr val="dk1"/>
                        </a:solidFill>
                        <a:effectLst/>
                        <a:latin typeface="Times New Roman" panose="02020603050405020304" pitchFamily="18" charset="0"/>
                        <a:ea typeface="+mn-ea"/>
                        <a:cs typeface="Times New Roman" panose="02020603050405020304" pitchFamily="18" charset="0"/>
                      </a:endParaRPr>
                    </a:p>
                  </a:txBody>
                  <a:tcPr marL="8235" marR="8235" marT="8235" marB="0" anchor="ctr"/>
                </a:tc>
              </a:tr>
            </a:tbl>
          </a:graphicData>
        </a:graphic>
      </p:graphicFrame>
    </p:spTree>
    <p:extLst>
      <p:ext uri="{BB962C8B-B14F-4D97-AF65-F5344CB8AC3E}">
        <p14:creationId xmlns:p14="http://schemas.microsoft.com/office/powerpoint/2010/main" val="1395396612"/>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2"/>
          <p:cNvSpPr txBox="1">
            <a:spLocks/>
          </p:cNvSpPr>
          <p:nvPr/>
        </p:nvSpPr>
        <p:spPr>
          <a:xfrm>
            <a:off x="838200" y="675249"/>
            <a:ext cx="10515600" cy="5501714"/>
          </a:xfrm>
          <a:prstGeom prst="rect">
            <a:avLst/>
          </a:prstGeom>
          <a:noFill/>
        </p:spPr>
        <p:txBody>
          <a:bodyPr vert="horz" lIns="91440" tIns="45720" rIns="91440" bIns="45720" rtlCol="0">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sz="2000" b="1" dirty="0" smtClean="0"/>
              <a:t>v. </a:t>
            </a:r>
            <a:r>
              <a:rPr lang="si-LK" sz="2000" b="1" dirty="0" smtClean="0"/>
              <a:t>අන් පළාත් වලට සාපේක්ෂව පළාත් සෞභාග්‍යතා දර්ශකය පහළ මට්ටමක පැවතීම</a:t>
            </a:r>
          </a:p>
          <a:p>
            <a:pPr marL="0" indent="0">
              <a:buFont typeface="Arial" panose="020B0604020202020204" pitchFamily="34" charset="0"/>
              <a:buNone/>
            </a:pPr>
            <a:r>
              <a:rPr lang="en-US" sz="2000" b="1" dirty="0" smtClean="0"/>
              <a:t> </a:t>
            </a:r>
            <a:endParaRPr lang="si-LK" sz="2000" b="1" dirty="0" smtClean="0"/>
          </a:p>
          <a:p>
            <a:pPr marL="0" indent="0">
              <a:buFont typeface="Arial" panose="020B0604020202020204" pitchFamily="34" charset="0"/>
              <a:buNone/>
            </a:pPr>
            <a:endParaRPr lang="si-LK" sz="2000" b="1" dirty="0" smtClean="0"/>
          </a:p>
          <a:p>
            <a:pPr marL="0" indent="0">
              <a:buFont typeface="Arial" panose="020B0604020202020204" pitchFamily="34" charset="0"/>
              <a:buNone/>
            </a:pPr>
            <a:endParaRPr lang="si-LK" dirty="0" smtClean="0"/>
          </a:p>
          <a:p>
            <a:pPr marL="0" indent="0">
              <a:buFont typeface="Arial" panose="020B0604020202020204" pitchFamily="34" charset="0"/>
              <a:buNone/>
            </a:pPr>
            <a:endParaRPr lang="si-LK" dirty="0"/>
          </a:p>
          <a:p>
            <a:pPr marL="0" indent="0">
              <a:buFont typeface="Arial" panose="020B0604020202020204" pitchFamily="34" charset="0"/>
              <a:buNone/>
            </a:pPr>
            <a:endParaRPr lang="si-LK" dirty="0" smtClean="0"/>
          </a:p>
          <a:p>
            <a:pPr marL="0" indent="0">
              <a:buFont typeface="Arial" panose="020B0604020202020204" pitchFamily="34" charset="0"/>
              <a:buNone/>
            </a:pPr>
            <a:endParaRPr lang="si-LK" dirty="0"/>
          </a:p>
          <a:p>
            <a:pPr marL="0" indent="0">
              <a:buFont typeface="Arial" panose="020B0604020202020204" pitchFamily="34" charset="0"/>
              <a:buNone/>
            </a:pPr>
            <a:endParaRPr lang="si-LK" dirty="0" smtClean="0"/>
          </a:p>
          <a:p>
            <a:pPr marL="0" indent="0">
              <a:buFont typeface="Arial" panose="020B0604020202020204" pitchFamily="34" charset="0"/>
              <a:buNone/>
            </a:pPr>
            <a:endParaRPr lang="si-LK" dirty="0"/>
          </a:p>
          <a:p>
            <a:pPr marL="0" indent="0">
              <a:buFont typeface="Arial" panose="020B0604020202020204" pitchFamily="34" charset="0"/>
              <a:buNone/>
            </a:pPr>
            <a:endParaRPr lang="si-LK" dirty="0" smtClean="0"/>
          </a:p>
          <a:p>
            <a:pPr marL="0" indent="0">
              <a:buFont typeface="Arial" panose="020B0604020202020204" pitchFamily="34" charset="0"/>
              <a:buNone/>
            </a:pPr>
            <a:endParaRPr lang="si-LK" sz="3600" dirty="0"/>
          </a:p>
          <a:p>
            <a:pPr marL="0" lvl="0" indent="0">
              <a:buNone/>
            </a:pPr>
            <a:r>
              <a:rPr lang="si-LK" sz="2000" b="1" kern="0" dirty="0" smtClean="0">
                <a:solidFill>
                  <a:sysClr val="windowText" lastClr="000000"/>
                </a:solidFill>
              </a:rPr>
              <a:t>               ස</a:t>
            </a:r>
            <a:r>
              <a:rPr lang="si-LK" sz="2000" b="1" kern="0" dirty="0">
                <a:solidFill>
                  <a:sysClr val="windowText" lastClr="000000"/>
                </a:solidFill>
              </a:rPr>
              <a:t>ෞභාග්‍යතා දර්</a:t>
            </a:r>
            <a:r>
              <a:rPr lang="si-LK" sz="2000" b="1" kern="0" dirty="0" smtClean="0">
                <a:solidFill>
                  <a:sysClr val="windowText" lastClr="000000"/>
                </a:solidFill>
              </a:rPr>
              <a:t>ශකය </a:t>
            </a:r>
            <a:r>
              <a:rPr lang="en-US" sz="2000" b="1" kern="0" dirty="0" smtClean="0">
                <a:solidFill>
                  <a:sysClr val="windowText" lastClr="000000"/>
                </a:solidFill>
              </a:rPr>
              <a:t>(</a:t>
            </a:r>
            <a:r>
              <a:rPr lang="si-LK" sz="2000" b="1" kern="0" dirty="0">
                <a:solidFill>
                  <a:sysClr val="windowText" lastClr="000000"/>
                </a:solidFill>
              </a:rPr>
              <a:t>පළාත් අතර ස්ථානය)</a:t>
            </a:r>
            <a:endParaRPr lang="en-US" sz="2000" b="1" kern="0" dirty="0">
              <a:solidFill>
                <a:sysClr val="windowText" lastClr="000000"/>
              </a:solidFill>
            </a:endParaRPr>
          </a:p>
          <a:p>
            <a:pPr marL="0" indent="0">
              <a:buFont typeface="Arial" panose="020B0604020202020204" pitchFamily="34" charset="0"/>
              <a:buNone/>
            </a:pPr>
            <a:endParaRPr lang="en-US" dirty="0"/>
          </a:p>
        </p:txBody>
      </p:sp>
      <p:graphicFrame>
        <p:nvGraphicFramePr>
          <p:cNvPr id="3" name="Table 2"/>
          <p:cNvGraphicFramePr>
            <a:graphicFrameLocks noGrp="1"/>
          </p:cNvGraphicFramePr>
          <p:nvPr>
            <p:extLst>
              <p:ext uri="{D42A27DB-BD31-4B8C-83A1-F6EECF244321}">
                <p14:modId xmlns:p14="http://schemas.microsoft.com/office/powerpoint/2010/main" val="1121290091"/>
              </p:ext>
            </p:extLst>
          </p:nvPr>
        </p:nvGraphicFramePr>
        <p:xfrm>
          <a:off x="1737359" y="1214698"/>
          <a:ext cx="7970523" cy="4384248"/>
        </p:xfrm>
        <a:graphic>
          <a:graphicData uri="http://schemas.openxmlformats.org/drawingml/2006/table">
            <a:tbl>
              <a:tblPr/>
              <a:tblGrid>
                <a:gridCol w="1561237"/>
                <a:gridCol w="1561237"/>
                <a:gridCol w="1479065"/>
                <a:gridCol w="1643407"/>
                <a:gridCol w="1725577"/>
              </a:tblGrid>
              <a:tr h="398568">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fontAlgn="b"/>
                      <a:r>
                        <a:rPr lang="si-LK" sz="2000" b="1" i="0" u="none" strike="noStrike" dirty="0">
                          <a:solidFill>
                            <a:srgbClr val="000000"/>
                          </a:solidFill>
                          <a:effectLst/>
                          <a:latin typeface="Iskoola Pota"/>
                        </a:rPr>
                        <a:t>විස්තරය</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4">
                        <a:lumMod val="60000"/>
                        <a:lumOff val="40000"/>
                      </a:schemeClr>
                    </a:solidFill>
                  </a:tcP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fontAlgn="b"/>
                      <a:r>
                        <a:rPr lang="en-US" sz="2000" b="1" i="0" u="none" strike="noStrike" dirty="0">
                          <a:solidFill>
                            <a:srgbClr val="000000"/>
                          </a:solidFill>
                          <a:effectLst/>
                          <a:latin typeface="Iskoola Pota"/>
                        </a:rPr>
                        <a:t>2015</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4">
                        <a:lumMod val="60000"/>
                        <a:lumOff val="40000"/>
                      </a:schemeClr>
                    </a:solidFill>
                  </a:tcP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fontAlgn="b"/>
                      <a:r>
                        <a:rPr lang="en-US" sz="2000" b="1" i="0" u="none" strike="noStrike" dirty="0">
                          <a:solidFill>
                            <a:srgbClr val="000000"/>
                          </a:solidFill>
                          <a:effectLst/>
                          <a:latin typeface="Iskoola Pota"/>
                        </a:rPr>
                        <a:t>2016</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4">
                        <a:lumMod val="60000"/>
                        <a:lumOff val="40000"/>
                      </a:schemeClr>
                    </a:solidFill>
                  </a:tcP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fontAlgn="b"/>
                      <a:r>
                        <a:rPr lang="en-US" sz="2000" b="1" i="0" u="none" strike="noStrike" dirty="0">
                          <a:solidFill>
                            <a:srgbClr val="000000"/>
                          </a:solidFill>
                          <a:effectLst/>
                          <a:latin typeface="Iskoola Pota"/>
                        </a:rPr>
                        <a:t>2017</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4">
                        <a:lumMod val="60000"/>
                        <a:lumOff val="40000"/>
                      </a:schemeClr>
                    </a:solidFill>
                  </a:tcP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fontAlgn="b"/>
                      <a:r>
                        <a:rPr lang="en-US" sz="2000" b="1" i="0" u="none" strike="noStrike" dirty="0" smtClean="0">
                          <a:solidFill>
                            <a:srgbClr val="000000"/>
                          </a:solidFill>
                          <a:effectLst/>
                          <a:latin typeface="Iskoola Pota"/>
                        </a:rPr>
                        <a:t>2018</a:t>
                      </a:r>
                      <a:endParaRPr lang="en-US" sz="2000" b="1" i="0" u="none" strike="noStrike" dirty="0">
                        <a:solidFill>
                          <a:srgbClr val="000000"/>
                        </a:solidFill>
                        <a:effectLst/>
                        <a:latin typeface="Iskoola Pota"/>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4">
                        <a:lumMod val="60000"/>
                        <a:lumOff val="40000"/>
                      </a:schemeClr>
                    </a:solidFill>
                  </a:tcPr>
                </a:tc>
              </a:tr>
              <a:tr h="398568">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l" fontAlgn="ctr"/>
                      <a:r>
                        <a:rPr lang="si-LK" sz="2000" b="1" i="0" u="none" strike="noStrike" dirty="0">
                          <a:solidFill>
                            <a:srgbClr val="000000"/>
                          </a:solidFill>
                          <a:effectLst/>
                          <a:latin typeface="Iskoola Pota"/>
                        </a:rPr>
                        <a:t>ශ්‍රී ලංකාව</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lnTlToBr w="12700" cmpd="sng">
                      <a:noFill/>
                      <a:prstDash val="solid"/>
                    </a:lnTlToBr>
                    <a:lnBlToTr w="12700" cmpd="sng">
                      <a:noFill/>
                      <a:prstDash val="solid"/>
                    </a:lnBlToTr>
                    <a:solidFill>
                      <a:schemeClr val="accent3">
                        <a:lumMod val="20000"/>
                        <a:lumOff val="80000"/>
                      </a:schemeClr>
                    </a:solidFill>
                  </a:tcP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fontAlgn="b"/>
                      <a:r>
                        <a:rPr lang="en-US" sz="2000" b="1" i="0" u="none" strike="noStrike" dirty="0" smtClean="0">
                          <a:solidFill>
                            <a:srgbClr val="000000"/>
                          </a:solidFill>
                          <a:effectLst/>
                          <a:latin typeface="Iskoola Pota"/>
                        </a:rPr>
                        <a:t>0.685</a:t>
                      </a:r>
                      <a:endParaRPr lang="en-US" sz="2000" b="1" i="0" u="none" strike="noStrike" dirty="0">
                        <a:solidFill>
                          <a:srgbClr val="000000"/>
                        </a:solidFill>
                        <a:effectLst/>
                        <a:latin typeface="Iskoola Pota"/>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lnTlToBr w="12700" cmpd="sng">
                      <a:noFill/>
                      <a:prstDash val="solid"/>
                    </a:lnTlToBr>
                    <a:lnBlToTr w="12700" cmpd="sng">
                      <a:noFill/>
                      <a:prstDash val="solid"/>
                    </a:lnBlToTr>
                    <a:solidFill>
                      <a:schemeClr val="accent3">
                        <a:lumMod val="20000"/>
                        <a:lumOff val="80000"/>
                      </a:schemeClr>
                    </a:solidFill>
                  </a:tcP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fontAlgn="b"/>
                      <a:r>
                        <a:rPr lang="en-US" sz="2000" b="1" i="0" u="none" strike="noStrike" dirty="0" smtClean="0">
                          <a:solidFill>
                            <a:srgbClr val="000000"/>
                          </a:solidFill>
                          <a:effectLst/>
                          <a:latin typeface="Iskoola Pota"/>
                        </a:rPr>
                        <a:t>0.661</a:t>
                      </a:r>
                      <a:endParaRPr lang="en-US" sz="2000" b="1" i="0" u="none" strike="noStrike" dirty="0">
                        <a:solidFill>
                          <a:srgbClr val="000000"/>
                        </a:solidFill>
                        <a:effectLst/>
                        <a:latin typeface="Iskoola Pota"/>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lnTlToBr w="12700" cmpd="sng">
                      <a:noFill/>
                      <a:prstDash val="solid"/>
                    </a:lnTlToBr>
                    <a:lnBlToTr w="12700" cmpd="sng">
                      <a:noFill/>
                      <a:prstDash val="solid"/>
                    </a:lnBlToTr>
                    <a:solidFill>
                      <a:schemeClr val="accent3">
                        <a:lumMod val="20000"/>
                        <a:lumOff val="80000"/>
                      </a:schemeClr>
                    </a:solidFill>
                  </a:tcP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fontAlgn="b"/>
                      <a:r>
                        <a:rPr lang="en-US" sz="2000" b="1" i="0" u="none" strike="noStrike" dirty="0" smtClean="0">
                          <a:solidFill>
                            <a:srgbClr val="000000"/>
                          </a:solidFill>
                          <a:effectLst/>
                          <a:latin typeface="Iskoola Pota"/>
                        </a:rPr>
                        <a:t>0.548</a:t>
                      </a:r>
                      <a:endParaRPr lang="en-US" sz="2000" b="1" i="0" u="none" strike="noStrike" dirty="0">
                        <a:solidFill>
                          <a:srgbClr val="000000"/>
                        </a:solidFill>
                        <a:effectLst/>
                        <a:latin typeface="Iskoola Pota"/>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lnTlToBr w="12700" cmpd="sng">
                      <a:noFill/>
                      <a:prstDash val="solid"/>
                    </a:lnTlToBr>
                    <a:lnBlToTr w="12700" cmpd="sng">
                      <a:noFill/>
                      <a:prstDash val="solid"/>
                    </a:lnBlToTr>
                    <a:solidFill>
                      <a:schemeClr val="accent3">
                        <a:lumMod val="20000"/>
                        <a:lumOff val="80000"/>
                      </a:schemeClr>
                    </a:solidFill>
                  </a:tcP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fontAlgn="b"/>
                      <a:r>
                        <a:rPr lang="en-US" sz="2000" b="1" i="0" u="none" strike="noStrike" dirty="0" smtClean="0">
                          <a:solidFill>
                            <a:srgbClr val="000000"/>
                          </a:solidFill>
                          <a:effectLst/>
                          <a:latin typeface="Iskoola Pota"/>
                        </a:rPr>
                        <a:t>0.783</a:t>
                      </a:r>
                      <a:endParaRPr lang="en-US" sz="2000" b="1" i="0" u="none" strike="noStrike" dirty="0">
                        <a:solidFill>
                          <a:srgbClr val="000000"/>
                        </a:solidFill>
                        <a:effectLst/>
                        <a:latin typeface="Iskoola Pota"/>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lnTlToBr w="12700" cmpd="sng">
                      <a:noFill/>
                      <a:prstDash val="solid"/>
                    </a:lnTlToBr>
                    <a:lnBlToTr w="12700" cmpd="sng">
                      <a:noFill/>
                      <a:prstDash val="solid"/>
                    </a:lnBlToTr>
                    <a:solidFill>
                      <a:schemeClr val="accent3">
                        <a:lumMod val="20000"/>
                        <a:lumOff val="80000"/>
                      </a:schemeClr>
                    </a:solidFill>
                  </a:tcPr>
                </a:tc>
              </a:tr>
              <a:tr h="398568">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l" fontAlgn="ctr"/>
                      <a:r>
                        <a:rPr lang="si-LK" sz="2000" b="0" i="0" u="none" strike="noStrike" dirty="0">
                          <a:solidFill>
                            <a:srgbClr val="000000"/>
                          </a:solidFill>
                          <a:effectLst/>
                          <a:latin typeface="Iskoola Pota"/>
                        </a:rPr>
                        <a:t>බස්නාහිර</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lnTlToBr w="12700" cmpd="sng">
                      <a:noFill/>
                      <a:prstDash val="solid"/>
                    </a:lnTlToBr>
                    <a:lnBlToTr w="12700" cmpd="sng">
                      <a:noFill/>
                      <a:prstDash val="solid"/>
                    </a:lnBlToTr>
                    <a:solidFill>
                      <a:schemeClr val="accent3">
                        <a:lumMod val="20000"/>
                        <a:lumOff val="80000"/>
                      </a:schemeClr>
                    </a:solidFill>
                  </a:tcP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fontAlgn="b"/>
                      <a:r>
                        <a:rPr lang="en-US" sz="2000" b="0" i="0" u="none" strike="noStrike" dirty="0" smtClean="0">
                          <a:solidFill>
                            <a:srgbClr val="000000"/>
                          </a:solidFill>
                          <a:effectLst/>
                          <a:latin typeface="Iskoola Pota"/>
                        </a:rPr>
                        <a:t>1.243</a:t>
                      </a:r>
                      <a:r>
                        <a:rPr lang="si-LK" sz="2000" b="0" i="0" u="none" strike="noStrike" dirty="0" smtClean="0">
                          <a:solidFill>
                            <a:srgbClr val="000000"/>
                          </a:solidFill>
                          <a:effectLst/>
                          <a:latin typeface="Iskoola Pota"/>
                        </a:rPr>
                        <a:t> (1)</a:t>
                      </a:r>
                      <a:endParaRPr lang="en-US" sz="2000" b="0" i="0" u="none" strike="noStrike" dirty="0">
                        <a:solidFill>
                          <a:srgbClr val="000000"/>
                        </a:solidFill>
                        <a:effectLst/>
                        <a:latin typeface="Iskoola Pota"/>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lnTlToBr w="12700" cmpd="sng">
                      <a:noFill/>
                      <a:prstDash val="solid"/>
                    </a:lnTlToBr>
                    <a:lnBlToTr w="12700" cmpd="sng">
                      <a:noFill/>
                      <a:prstDash val="solid"/>
                    </a:lnBlToTr>
                    <a:solidFill>
                      <a:schemeClr val="accent3">
                        <a:lumMod val="20000"/>
                        <a:lumOff val="80000"/>
                      </a:schemeClr>
                    </a:solidFill>
                  </a:tcP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fontAlgn="b"/>
                      <a:r>
                        <a:rPr lang="en-US" sz="2000" b="0" i="0" u="none" strike="noStrike" dirty="0" smtClean="0">
                          <a:solidFill>
                            <a:srgbClr val="000000"/>
                          </a:solidFill>
                          <a:effectLst/>
                          <a:latin typeface="Iskoola Pota"/>
                        </a:rPr>
                        <a:t>1.203</a:t>
                      </a:r>
                      <a:r>
                        <a:rPr lang="si-LK" sz="2000" b="0" i="0" u="none" strike="noStrike" dirty="0" smtClean="0">
                          <a:solidFill>
                            <a:srgbClr val="000000"/>
                          </a:solidFill>
                          <a:effectLst/>
                          <a:latin typeface="Iskoola Pota"/>
                        </a:rPr>
                        <a:t> (1)</a:t>
                      </a:r>
                      <a:endParaRPr lang="en-US" sz="2000" b="0" i="0" u="none" strike="noStrike" dirty="0">
                        <a:solidFill>
                          <a:srgbClr val="000000"/>
                        </a:solidFill>
                        <a:effectLst/>
                        <a:latin typeface="Iskoola Pota"/>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lnTlToBr w="12700" cmpd="sng">
                      <a:noFill/>
                      <a:prstDash val="solid"/>
                    </a:lnTlToBr>
                    <a:lnBlToTr w="12700" cmpd="sng">
                      <a:noFill/>
                      <a:prstDash val="solid"/>
                    </a:lnBlToTr>
                    <a:solidFill>
                      <a:schemeClr val="accent3">
                        <a:lumMod val="20000"/>
                        <a:lumOff val="80000"/>
                      </a:schemeClr>
                    </a:solidFill>
                  </a:tcP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fontAlgn="b"/>
                      <a:r>
                        <a:rPr lang="en-US" sz="2000" b="0" i="0" u="none" strike="noStrike" dirty="0" smtClean="0">
                          <a:solidFill>
                            <a:srgbClr val="000000"/>
                          </a:solidFill>
                          <a:effectLst/>
                          <a:latin typeface="Iskoola Pota"/>
                        </a:rPr>
                        <a:t>1.071</a:t>
                      </a:r>
                      <a:r>
                        <a:rPr lang="si-LK" sz="2000" b="0" i="0" u="none" strike="noStrike" dirty="0" smtClean="0">
                          <a:solidFill>
                            <a:srgbClr val="000000"/>
                          </a:solidFill>
                          <a:effectLst/>
                          <a:latin typeface="Iskoola Pota"/>
                        </a:rPr>
                        <a:t> (1)</a:t>
                      </a:r>
                      <a:endParaRPr lang="en-US" sz="2000" b="0" i="0" u="none" strike="noStrike" dirty="0">
                        <a:solidFill>
                          <a:srgbClr val="000000"/>
                        </a:solidFill>
                        <a:effectLst/>
                        <a:latin typeface="Iskoola Pota"/>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lnTlToBr w="12700" cmpd="sng">
                      <a:noFill/>
                      <a:prstDash val="solid"/>
                    </a:lnTlToBr>
                    <a:lnBlToTr w="12700" cmpd="sng">
                      <a:noFill/>
                      <a:prstDash val="solid"/>
                    </a:lnBlToTr>
                    <a:solidFill>
                      <a:schemeClr val="accent3">
                        <a:lumMod val="20000"/>
                        <a:lumOff val="80000"/>
                      </a:schemeClr>
                    </a:solidFill>
                  </a:tcP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fontAlgn="b"/>
                      <a:r>
                        <a:rPr lang="si-LK" sz="2000" b="0" i="0" u="none" strike="noStrike" dirty="0" smtClean="0">
                          <a:solidFill>
                            <a:srgbClr val="000000"/>
                          </a:solidFill>
                          <a:effectLst/>
                          <a:latin typeface="Iskoola Pota"/>
                        </a:rPr>
                        <a:t>1.301 (1)</a:t>
                      </a:r>
                      <a:endParaRPr lang="en-US" sz="2000" b="0" i="0" u="none" strike="noStrike" dirty="0">
                        <a:solidFill>
                          <a:srgbClr val="000000"/>
                        </a:solidFill>
                        <a:effectLst/>
                        <a:latin typeface="Iskoola Pota"/>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lnTlToBr w="12700" cmpd="sng">
                      <a:noFill/>
                      <a:prstDash val="solid"/>
                    </a:lnTlToBr>
                    <a:lnBlToTr w="12700" cmpd="sng">
                      <a:noFill/>
                      <a:prstDash val="solid"/>
                    </a:lnBlToTr>
                    <a:solidFill>
                      <a:schemeClr val="accent3">
                        <a:lumMod val="20000"/>
                        <a:lumOff val="80000"/>
                      </a:schemeClr>
                    </a:solidFill>
                  </a:tcPr>
                </a:tc>
              </a:tr>
              <a:tr h="398568">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l" fontAlgn="ctr"/>
                      <a:r>
                        <a:rPr lang="si-LK" sz="2000" b="0" i="0" u="none" strike="noStrike" dirty="0">
                          <a:solidFill>
                            <a:srgbClr val="000000"/>
                          </a:solidFill>
                          <a:effectLst/>
                          <a:latin typeface="Iskoola Pota"/>
                        </a:rPr>
                        <a:t>මධ්‍යම</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lnTlToBr w="12700" cmpd="sng">
                      <a:noFill/>
                      <a:prstDash val="solid"/>
                    </a:lnTlToBr>
                    <a:lnBlToTr w="12700" cmpd="sng">
                      <a:noFill/>
                      <a:prstDash val="solid"/>
                    </a:lnBlToTr>
                    <a:solidFill>
                      <a:schemeClr val="accent3">
                        <a:lumMod val="20000"/>
                        <a:lumOff val="80000"/>
                      </a:schemeClr>
                    </a:solidFill>
                  </a:tcP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fontAlgn="b"/>
                      <a:r>
                        <a:rPr lang="en-US" sz="2000" b="0" i="0" u="none" strike="noStrike" dirty="0" smtClean="0">
                          <a:solidFill>
                            <a:srgbClr val="000000"/>
                          </a:solidFill>
                          <a:effectLst/>
                          <a:latin typeface="Iskoola Pota"/>
                        </a:rPr>
                        <a:t>0.37</a:t>
                      </a:r>
                      <a:r>
                        <a:rPr lang="si-LK" sz="2000" b="0" i="0" u="none" strike="noStrike" dirty="0" smtClean="0">
                          <a:solidFill>
                            <a:srgbClr val="000000"/>
                          </a:solidFill>
                          <a:effectLst/>
                          <a:latin typeface="Iskoola Pota"/>
                        </a:rPr>
                        <a:t>0 (3)</a:t>
                      </a:r>
                      <a:endParaRPr lang="en-US" sz="2000" b="0" i="0" u="none" strike="noStrike" dirty="0">
                        <a:solidFill>
                          <a:srgbClr val="000000"/>
                        </a:solidFill>
                        <a:effectLst/>
                        <a:latin typeface="Iskoola Pota"/>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lnTlToBr w="12700" cmpd="sng">
                      <a:noFill/>
                      <a:prstDash val="solid"/>
                    </a:lnTlToBr>
                    <a:lnBlToTr w="12700" cmpd="sng">
                      <a:noFill/>
                      <a:prstDash val="solid"/>
                    </a:lnBlToTr>
                    <a:solidFill>
                      <a:schemeClr val="accent3">
                        <a:lumMod val="20000"/>
                        <a:lumOff val="80000"/>
                      </a:schemeClr>
                    </a:solidFill>
                  </a:tcP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fontAlgn="b"/>
                      <a:r>
                        <a:rPr lang="en-US" sz="2000" b="0" i="0" u="none" strike="noStrike" dirty="0" smtClean="0">
                          <a:solidFill>
                            <a:srgbClr val="000000"/>
                          </a:solidFill>
                          <a:effectLst/>
                          <a:latin typeface="Iskoola Pota"/>
                        </a:rPr>
                        <a:t>0.352</a:t>
                      </a:r>
                      <a:r>
                        <a:rPr lang="si-LK" sz="2000" b="0" i="0" u="none" strike="noStrike" dirty="0" smtClean="0">
                          <a:solidFill>
                            <a:srgbClr val="000000"/>
                          </a:solidFill>
                          <a:effectLst/>
                          <a:latin typeface="Iskoola Pota"/>
                        </a:rPr>
                        <a:t> (3)</a:t>
                      </a:r>
                      <a:endParaRPr lang="en-US" sz="2000" b="0" i="0" u="none" strike="noStrike" dirty="0">
                        <a:solidFill>
                          <a:srgbClr val="000000"/>
                        </a:solidFill>
                        <a:effectLst/>
                        <a:latin typeface="Iskoola Pota"/>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lnTlToBr w="12700" cmpd="sng">
                      <a:noFill/>
                      <a:prstDash val="solid"/>
                    </a:lnTlToBr>
                    <a:lnBlToTr w="12700" cmpd="sng">
                      <a:noFill/>
                      <a:prstDash val="solid"/>
                    </a:lnBlToTr>
                    <a:solidFill>
                      <a:schemeClr val="accent3">
                        <a:lumMod val="20000"/>
                        <a:lumOff val="80000"/>
                      </a:schemeClr>
                    </a:solidFill>
                  </a:tcP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fontAlgn="b"/>
                      <a:r>
                        <a:rPr lang="en-US" sz="2000" b="0" i="0" u="none" strike="noStrike" dirty="0" smtClean="0">
                          <a:solidFill>
                            <a:srgbClr val="000000"/>
                          </a:solidFill>
                          <a:effectLst/>
                          <a:latin typeface="Iskoola Pota"/>
                        </a:rPr>
                        <a:t>0.272</a:t>
                      </a:r>
                      <a:r>
                        <a:rPr lang="si-LK" sz="2000" b="0" i="0" u="none" strike="noStrike" dirty="0" smtClean="0">
                          <a:solidFill>
                            <a:srgbClr val="000000"/>
                          </a:solidFill>
                          <a:effectLst/>
                          <a:latin typeface="Iskoola Pota"/>
                        </a:rPr>
                        <a:t> (3)</a:t>
                      </a:r>
                      <a:endParaRPr lang="en-US" sz="2000" b="0" i="0" u="none" strike="noStrike" dirty="0">
                        <a:solidFill>
                          <a:srgbClr val="000000"/>
                        </a:solidFill>
                        <a:effectLst/>
                        <a:latin typeface="Iskoola Pota"/>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lnTlToBr w="12700" cmpd="sng">
                      <a:noFill/>
                      <a:prstDash val="solid"/>
                    </a:lnTlToBr>
                    <a:lnBlToTr w="12700" cmpd="sng">
                      <a:noFill/>
                      <a:prstDash val="solid"/>
                    </a:lnBlToTr>
                    <a:solidFill>
                      <a:schemeClr val="accent3">
                        <a:lumMod val="20000"/>
                        <a:lumOff val="80000"/>
                      </a:schemeClr>
                    </a:solidFill>
                  </a:tcP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fontAlgn="b"/>
                      <a:r>
                        <a:rPr lang="si-LK" sz="2000" b="0" i="0" u="none" strike="noStrike" dirty="0" smtClean="0">
                          <a:solidFill>
                            <a:srgbClr val="000000"/>
                          </a:solidFill>
                          <a:effectLst/>
                          <a:latin typeface="Iskoola Pota"/>
                        </a:rPr>
                        <a:t>0.490 (2)</a:t>
                      </a:r>
                      <a:endParaRPr lang="en-US" sz="2000" b="0" i="0" u="none" strike="noStrike" dirty="0">
                        <a:solidFill>
                          <a:srgbClr val="000000"/>
                        </a:solidFill>
                        <a:effectLst/>
                        <a:latin typeface="Iskoola Pota"/>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lnTlToBr w="12700" cmpd="sng">
                      <a:noFill/>
                      <a:prstDash val="solid"/>
                    </a:lnTlToBr>
                    <a:lnBlToTr w="12700" cmpd="sng">
                      <a:noFill/>
                      <a:prstDash val="solid"/>
                    </a:lnBlToTr>
                    <a:solidFill>
                      <a:schemeClr val="accent3">
                        <a:lumMod val="20000"/>
                        <a:lumOff val="80000"/>
                      </a:schemeClr>
                    </a:solidFill>
                  </a:tcPr>
                </a:tc>
              </a:tr>
              <a:tr h="398568">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l" fontAlgn="ctr"/>
                      <a:r>
                        <a:rPr lang="si-LK" sz="2000" b="0" i="0" u="none" strike="noStrike" dirty="0">
                          <a:solidFill>
                            <a:srgbClr val="000000"/>
                          </a:solidFill>
                          <a:effectLst/>
                          <a:latin typeface="Iskoola Pota"/>
                        </a:rPr>
                        <a:t>දකුණ</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lnTlToBr w="12700" cmpd="sng">
                      <a:noFill/>
                      <a:prstDash val="solid"/>
                    </a:lnTlToBr>
                    <a:lnBlToTr w="12700" cmpd="sng">
                      <a:noFill/>
                      <a:prstDash val="solid"/>
                    </a:lnBlToTr>
                    <a:solidFill>
                      <a:schemeClr val="accent3">
                        <a:lumMod val="20000"/>
                        <a:lumOff val="80000"/>
                      </a:schemeClr>
                    </a:solidFill>
                  </a:tcP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fontAlgn="b"/>
                      <a:r>
                        <a:rPr lang="en-US" sz="2000" b="0" i="0" u="none" strike="noStrike" dirty="0" smtClean="0">
                          <a:solidFill>
                            <a:srgbClr val="000000"/>
                          </a:solidFill>
                          <a:effectLst/>
                          <a:latin typeface="Iskoola Pota"/>
                        </a:rPr>
                        <a:t>0.435</a:t>
                      </a:r>
                      <a:r>
                        <a:rPr lang="si-LK" sz="2000" b="0" i="0" u="none" strike="noStrike" dirty="0" smtClean="0">
                          <a:solidFill>
                            <a:srgbClr val="000000"/>
                          </a:solidFill>
                          <a:effectLst/>
                          <a:latin typeface="Iskoola Pota"/>
                        </a:rPr>
                        <a:t> (2)</a:t>
                      </a:r>
                      <a:endParaRPr lang="en-US" sz="2000" b="0" i="0" u="none" strike="noStrike" dirty="0">
                        <a:solidFill>
                          <a:srgbClr val="000000"/>
                        </a:solidFill>
                        <a:effectLst/>
                        <a:latin typeface="Iskoola Pota"/>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lnTlToBr w="12700" cmpd="sng">
                      <a:noFill/>
                      <a:prstDash val="solid"/>
                    </a:lnTlToBr>
                    <a:lnBlToTr w="12700" cmpd="sng">
                      <a:noFill/>
                      <a:prstDash val="solid"/>
                    </a:lnBlToTr>
                    <a:solidFill>
                      <a:schemeClr val="accent3">
                        <a:lumMod val="20000"/>
                        <a:lumOff val="80000"/>
                      </a:schemeClr>
                    </a:solidFill>
                  </a:tcP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fontAlgn="b"/>
                      <a:r>
                        <a:rPr lang="en-US" sz="2000" b="0" i="0" u="none" strike="noStrike" dirty="0" smtClean="0">
                          <a:solidFill>
                            <a:srgbClr val="000000"/>
                          </a:solidFill>
                          <a:effectLst/>
                          <a:latin typeface="Iskoola Pota"/>
                        </a:rPr>
                        <a:t>0.408</a:t>
                      </a:r>
                      <a:r>
                        <a:rPr lang="si-LK" sz="2000" b="0" i="0" u="none" strike="noStrike" dirty="0" smtClean="0">
                          <a:solidFill>
                            <a:srgbClr val="000000"/>
                          </a:solidFill>
                          <a:effectLst/>
                          <a:latin typeface="Iskoola Pota"/>
                        </a:rPr>
                        <a:t> (2)</a:t>
                      </a:r>
                      <a:endParaRPr lang="en-US" sz="2000" b="0" i="0" u="none" strike="noStrike" dirty="0">
                        <a:solidFill>
                          <a:srgbClr val="000000"/>
                        </a:solidFill>
                        <a:effectLst/>
                        <a:latin typeface="Iskoola Pota"/>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lnTlToBr w="12700" cmpd="sng">
                      <a:noFill/>
                      <a:prstDash val="solid"/>
                    </a:lnTlToBr>
                    <a:lnBlToTr w="12700" cmpd="sng">
                      <a:noFill/>
                      <a:prstDash val="solid"/>
                    </a:lnBlToTr>
                    <a:solidFill>
                      <a:schemeClr val="accent3">
                        <a:lumMod val="20000"/>
                        <a:lumOff val="80000"/>
                      </a:schemeClr>
                    </a:solidFill>
                  </a:tcP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fontAlgn="b"/>
                      <a:r>
                        <a:rPr lang="en-US" sz="2000" b="0" i="0" u="none" strike="noStrike" dirty="0" smtClean="0">
                          <a:solidFill>
                            <a:srgbClr val="000000"/>
                          </a:solidFill>
                          <a:effectLst/>
                          <a:latin typeface="Iskoola Pota"/>
                        </a:rPr>
                        <a:t>0.309</a:t>
                      </a:r>
                      <a:r>
                        <a:rPr lang="si-LK" sz="2000" b="0" i="0" u="none" strike="noStrike" dirty="0" smtClean="0">
                          <a:solidFill>
                            <a:srgbClr val="000000"/>
                          </a:solidFill>
                          <a:effectLst/>
                          <a:latin typeface="Iskoola Pota"/>
                        </a:rPr>
                        <a:t> (2)</a:t>
                      </a:r>
                      <a:endParaRPr lang="en-US" sz="2000" b="0" i="0" u="none" strike="noStrike" dirty="0">
                        <a:solidFill>
                          <a:srgbClr val="000000"/>
                        </a:solidFill>
                        <a:effectLst/>
                        <a:latin typeface="Iskoola Pota"/>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lnTlToBr w="12700" cmpd="sng">
                      <a:noFill/>
                      <a:prstDash val="solid"/>
                    </a:lnTlToBr>
                    <a:lnBlToTr w="12700" cmpd="sng">
                      <a:noFill/>
                      <a:prstDash val="solid"/>
                    </a:lnBlToTr>
                    <a:solidFill>
                      <a:schemeClr val="accent3">
                        <a:lumMod val="20000"/>
                        <a:lumOff val="80000"/>
                      </a:schemeClr>
                    </a:solidFill>
                  </a:tcP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fontAlgn="b"/>
                      <a:r>
                        <a:rPr lang="si-LK" sz="2000" b="0" i="0" u="none" strike="noStrike" dirty="0" smtClean="0">
                          <a:solidFill>
                            <a:srgbClr val="000000"/>
                          </a:solidFill>
                          <a:effectLst/>
                          <a:latin typeface="Iskoola Pota"/>
                        </a:rPr>
                        <a:t>0.470 (3)</a:t>
                      </a:r>
                      <a:endParaRPr lang="en-US" sz="2000" b="0" i="0" u="none" strike="noStrike" dirty="0">
                        <a:solidFill>
                          <a:srgbClr val="000000"/>
                        </a:solidFill>
                        <a:effectLst/>
                        <a:latin typeface="Iskoola Pota"/>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lnTlToBr w="12700" cmpd="sng">
                      <a:noFill/>
                      <a:prstDash val="solid"/>
                    </a:lnTlToBr>
                    <a:lnBlToTr w="12700" cmpd="sng">
                      <a:noFill/>
                      <a:prstDash val="solid"/>
                    </a:lnBlToTr>
                    <a:solidFill>
                      <a:schemeClr val="accent3">
                        <a:lumMod val="20000"/>
                        <a:lumOff val="80000"/>
                      </a:schemeClr>
                    </a:solidFill>
                  </a:tcPr>
                </a:tc>
              </a:tr>
              <a:tr h="398568">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l" fontAlgn="ctr"/>
                      <a:r>
                        <a:rPr lang="si-LK" sz="2000" b="0" i="0" u="none" strike="noStrike" dirty="0">
                          <a:solidFill>
                            <a:srgbClr val="000000"/>
                          </a:solidFill>
                          <a:effectLst/>
                          <a:latin typeface="Iskoola Pota"/>
                        </a:rPr>
                        <a:t>උතුර</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lnTlToBr w="12700" cmpd="sng">
                      <a:noFill/>
                      <a:prstDash val="solid"/>
                    </a:lnTlToBr>
                    <a:lnBlToTr w="12700" cmpd="sng">
                      <a:noFill/>
                      <a:prstDash val="solid"/>
                    </a:lnBlToTr>
                    <a:solidFill>
                      <a:schemeClr val="accent3">
                        <a:lumMod val="20000"/>
                        <a:lumOff val="80000"/>
                      </a:schemeClr>
                    </a:solidFill>
                  </a:tcP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fontAlgn="b"/>
                      <a:r>
                        <a:rPr lang="en-US" sz="2000" b="0" i="0" u="none" strike="noStrike" dirty="0" smtClean="0">
                          <a:solidFill>
                            <a:srgbClr val="000000"/>
                          </a:solidFill>
                          <a:effectLst/>
                          <a:latin typeface="Iskoola Pota"/>
                        </a:rPr>
                        <a:t>0.232</a:t>
                      </a:r>
                      <a:r>
                        <a:rPr lang="si-LK" sz="2000" b="0" i="0" u="none" strike="noStrike" dirty="0" smtClean="0">
                          <a:solidFill>
                            <a:srgbClr val="000000"/>
                          </a:solidFill>
                          <a:effectLst/>
                          <a:latin typeface="Iskoola Pota"/>
                        </a:rPr>
                        <a:t> (6)</a:t>
                      </a:r>
                      <a:endParaRPr lang="en-US" sz="2000" b="0" i="0" u="none" strike="noStrike" dirty="0">
                        <a:solidFill>
                          <a:srgbClr val="000000"/>
                        </a:solidFill>
                        <a:effectLst/>
                        <a:latin typeface="Iskoola Pota"/>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lnTlToBr w="12700" cmpd="sng">
                      <a:noFill/>
                      <a:prstDash val="solid"/>
                    </a:lnTlToBr>
                    <a:lnBlToTr w="12700" cmpd="sng">
                      <a:noFill/>
                      <a:prstDash val="solid"/>
                    </a:lnBlToTr>
                    <a:solidFill>
                      <a:schemeClr val="accent3">
                        <a:lumMod val="20000"/>
                        <a:lumOff val="80000"/>
                      </a:schemeClr>
                    </a:solidFill>
                  </a:tcP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fontAlgn="b"/>
                      <a:r>
                        <a:rPr lang="en-US" sz="2000" b="0" i="0" u="none" strike="noStrike" dirty="0" smtClean="0">
                          <a:solidFill>
                            <a:srgbClr val="000000"/>
                          </a:solidFill>
                          <a:effectLst/>
                          <a:latin typeface="Iskoola Pota"/>
                        </a:rPr>
                        <a:t>0.267</a:t>
                      </a:r>
                      <a:r>
                        <a:rPr lang="si-LK" sz="2000" b="0" i="0" u="none" strike="noStrike" dirty="0" smtClean="0">
                          <a:solidFill>
                            <a:srgbClr val="000000"/>
                          </a:solidFill>
                          <a:effectLst/>
                          <a:latin typeface="Iskoola Pota"/>
                        </a:rPr>
                        <a:t> (6)</a:t>
                      </a:r>
                      <a:endParaRPr lang="en-US" sz="2000" b="0" i="0" u="none" strike="noStrike" dirty="0">
                        <a:solidFill>
                          <a:srgbClr val="000000"/>
                        </a:solidFill>
                        <a:effectLst/>
                        <a:latin typeface="Iskoola Pota"/>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lnTlToBr w="12700" cmpd="sng">
                      <a:noFill/>
                      <a:prstDash val="solid"/>
                    </a:lnTlToBr>
                    <a:lnBlToTr w="12700" cmpd="sng">
                      <a:noFill/>
                      <a:prstDash val="solid"/>
                    </a:lnBlToTr>
                    <a:solidFill>
                      <a:schemeClr val="accent3">
                        <a:lumMod val="20000"/>
                        <a:lumOff val="80000"/>
                      </a:schemeClr>
                    </a:solidFill>
                  </a:tcP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fontAlgn="b"/>
                      <a:r>
                        <a:rPr lang="en-US" sz="2000" b="0" i="0" u="none" strike="noStrike" dirty="0" smtClean="0">
                          <a:solidFill>
                            <a:srgbClr val="000000"/>
                          </a:solidFill>
                          <a:effectLst/>
                          <a:latin typeface="Iskoola Pota"/>
                        </a:rPr>
                        <a:t>0.099</a:t>
                      </a:r>
                      <a:r>
                        <a:rPr lang="si-LK" sz="2000" b="0" i="0" u="none" strike="noStrike" dirty="0" smtClean="0">
                          <a:solidFill>
                            <a:srgbClr val="000000"/>
                          </a:solidFill>
                          <a:effectLst/>
                          <a:latin typeface="Iskoola Pota"/>
                        </a:rPr>
                        <a:t> (5)</a:t>
                      </a:r>
                      <a:endParaRPr lang="en-US" sz="2000" b="0" i="0" u="none" strike="noStrike" dirty="0">
                        <a:solidFill>
                          <a:srgbClr val="000000"/>
                        </a:solidFill>
                        <a:effectLst/>
                        <a:latin typeface="Iskoola Pota"/>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lnTlToBr w="12700" cmpd="sng">
                      <a:noFill/>
                      <a:prstDash val="solid"/>
                    </a:lnTlToBr>
                    <a:lnBlToTr w="12700" cmpd="sng">
                      <a:noFill/>
                      <a:prstDash val="solid"/>
                    </a:lnBlToTr>
                    <a:solidFill>
                      <a:schemeClr val="accent3">
                        <a:lumMod val="20000"/>
                        <a:lumOff val="80000"/>
                      </a:schemeClr>
                    </a:solidFill>
                  </a:tcP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fontAlgn="b"/>
                      <a:r>
                        <a:rPr lang="si-LK" sz="2000" b="0" i="0" u="none" strike="noStrike" dirty="0" smtClean="0">
                          <a:solidFill>
                            <a:srgbClr val="000000"/>
                          </a:solidFill>
                          <a:effectLst/>
                          <a:latin typeface="Iskoola Pota"/>
                        </a:rPr>
                        <a:t>0.399 (5)</a:t>
                      </a:r>
                      <a:endParaRPr lang="en-US" sz="2000" b="0" i="0" u="none" strike="noStrike" dirty="0">
                        <a:solidFill>
                          <a:srgbClr val="000000"/>
                        </a:solidFill>
                        <a:effectLst/>
                        <a:latin typeface="Iskoola Pota"/>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lnTlToBr w="12700" cmpd="sng">
                      <a:noFill/>
                      <a:prstDash val="solid"/>
                    </a:lnTlToBr>
                    <a:lnBlToTr w="12700" cmpd="sng">
                      <a:noFill/>
                      <a:prstDash val="solid"/>
                    </a:lnBlToTr>
                    <a:solidFill>
                      <a:schemeClr val="accent3">
                        <a:lumMod val="20000"/>
                        <a:lumOff val="80000"/>
                      </a:schemeClr>
                    </a:solidFill>
                  </a:tcPr>
                </a:tc>
              </a:tr>
              <a:tr h="398568">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l" fontAlgn="ctr"/>
                      <a:r>
                        <a:rPr lang="si-LK" sz="2000" b="0" i="0" u="none" strike="noStrike" dirty="0">
                          <a:solidFill>
                            <a:srgbClr val="000000"/>
                          </a:solidFill>
                          <a:effectLst/>
                          <a:latin typeface="Iskoola Pota"/>
                        </a:rPr>
                        <a:t>නැගෙනහිර</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lnTlToBr w="12700" cmpd="sng">
                      <a:noFill/>
                      <a:prstDash val="solid"/>
                    </a:lnTlToBr>
                    <a:lnBlToTr w="12700" cmpd="sng">
                      <a:noFill/>
                      <a:prstDash val="solid"/>
                    </a:lnBlToTr>
                    <a:solidFill>
                      <a:schemeClr val="accent3">
                        <a:lumMod val="20000"/>
                        <a:lumOff val="80000"/>
                      </a:schemeClr>
                    </a:solidFill>
                  </a:tcP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fontAlgn="b"/>
                      <a:r>
                        <a:rPr lang="en-US" sz="2000" b="0" i="0" u="none" strike="noStrike" dirty="0" smtClean="0">
                          <a:solidFill>
                            <a:srgbClr val="000000"/>
                          </a:solidFill>
                          <a:effectLst/>
                          <a:latin typeface="Iskoola Pota"/>
                        </a:rPr>
                        <a:t>0.062</a:t>
                      </a:r>
                      <a:r>
                        <a:rPr lang="si-LK" sz="2000" b="0" i="0" u="none" strike="noStrike" dirty="0" smtClean="0">
                          <a:solidFill>
                            <a:srgbClr val="000000"/>
                          </a:solidFill>
                          <a:effectLst/>
                          <a:latin typeface="Iskoola Pota"/>
                        </a:rPr>
                        <a:t> (9)</a:t>
                      </a:r>
                      <a:endParaRPr lang="en-US" sz="2000" b="0" i="0" u="none" strike="noStrike" dirty="0">
                        <a:solidFill>
                          <a:srgbClr val="000000"/>
                        </a:solidFill>
                        <a:effectLst/>
                        <a:latin typeface="Iskoola Pota"/>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lnTlToBr w="12700" cmpd="sng">
                      <a:noFill/>
                      <a:prstDash val="solid"/>
                    </a:lnTlToBr>
                    <a:lnBlToTr w="12700" cmpd="sng">
                      <a:noFill/>
                      <a:prstDash val="solid"/>
                    </a:lnBlToTr>
                    <a:solidFill>
                      <a:schemeClr val="accent3">
                        <a:lumMod val="20000"/>
                        <a:lumOff val="80000"/>
                      </a:schemeClr>
                    </a:solidFill>
                  </a:tcP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fontAlgn="b"/>
                      <a:r>
                        <a:rPr lang="en-US" sz="2000" b="0" i="0" u="none" strike="noStrike" dirty="0" smtClean="0">
                          <a:solidFill>
                            <a:srgbClr val="000000"/>
                          </a:solidFill>
                          <a:effectLst/>
                          <a:latin typeface="Iskoola Pota"/>
                        </a:rPr>
                        <a:t>0.143</a:t>
                      </a:r>
                      <a:r>
                        <a:rPr lang="si-LK" sz="2000" b="0" i="0" u="none" strike="noStrike" dirty="0" smtClean="0">
                          <a:solidFill>
                            <a:srgbClr val="000000"/>
                          </a:solidFill>
                          <a:effectLst/>
                          <a:latin typeface="Iskoola Pota"/>
                        </a:rPr>
                        <a:t> (8)</a:t>
                      </a:r>
                      <a:endParaRPr lang="en-US" sz="2000" b="0" i="0" u="none" strike="noStrike" dirty="0">
                        <a:solidFill>
                          <a:srgbClr val="000000"/>
                        </a:solidFill>
                        <a:effectLst/>
                        <a:latin typeface="Iskoola Pota"/>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lnTlToBr w="12700" cmpd="sng">
                      <a:noFill/>
                      <a:prstDash val="solid"/>
                    </a:lnTlToBr>
                    <a:lnBlToTr w="12700" cmpd="sng">
                      <a:noFill/>
                      <a:prstDash val="solid"/>
                    </a:lnBlToTr>
                    <a:solidFill>
                      <a:schemeClr val="accent3">
                        <a:lumMod val="20000"/>
                        <a:lumOff val="80000"/>
                      </a:schemeClr>
                    </a:solidFill>
                  </a:tcP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fontAlgn="b"/>
                      <a:r>
                        <a:rPr lang="en-US" sz="2000" b="0" i="0" u="none" strike="noStrike" dirty="0" smtClean="0">
                          <a:solidFill>
                            <a:srgbClr val="000000"/>
                          </a:solidFill>
                          <a:effectLst/>
                          <a:latin typeface="Iskoola Pota"/>
                        </a:rPr>
                        <a:t>-0.046</a:t>
                      </a:r>
                      <a:r>
                        <a:rPr lang="si-LK" sz="2000" b="0" i="0" u="none" strike="noStrike" dirty="0" smtClean="0">
                          <a:solidFill>
                            <a:srgbClr val="000000"/>
                          </a:solidFill>
                          <a:effectLst/>
                          <a:latin typeface="Iskoola Pota"/>
                        </a:rPr>
                        <a:t> (9)</a:t>
                      </a:r>
                      <a:endParaRPr lang="en-US" sz="2000" b="0" i="0" u="none" strike="noStrike" dirty="0">
                        <a:solidFill>
                          <a:srgbClr val="000000"/>
                        </a:solidFill>
                        <a:effectLst/>
                        <a:latin typeface="Iskoola Pota"/>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lnTlToBr w="12700" cmpd="sng">
                      <a:noFill/>
                      <a:prstDash val="solid"/>
                    </a:lnTlToBr>
                    <a:lnBlToTr w="12700" cmpd="sng">
                      <a:noFill/>
                      <a:prstDash val="solid"/>
                    </a:lnBlToTr>
                    <a:solidFill>
                      <a:schemeClr val="accent3">
                        <a:lumMod val="20000"/>
                        <a:lumOff val="80000"/>
                      </a:schemeClr>
                    </a:solidFill>
                  </a:tcP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fontAlgn="b"/>
                      <a:r>
                        <a:rPr lang="si-LK" sz="2000" b="0" i="0" u="none" strike="noStrike" dirty="0" smtClean="0">
                          <a:solidFill>
                            <a:srgbClr val="000000"/>
                          </a:solidFill>
                          <a:effectLst/>
                          <a:latin typeface="Iskoola Pota"/>
                        </a:rPr>
                        <a:t>0.168 (9)</a:t>
                      </a:r>
                      <a:endParaRPr lang="en-US" sz="2000" b="0" i="0" u="none" strike="noStrike" dirty="0">
                        <a:solidFill>
                          <a:srgbClr val="000000"/>
                        </a:solidFill>
                        <a:effectLst/>
                        <a:latin typeface="Iskoola Pota"/>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lnTlToBr w="12700" cmpd="sng">
                      <a:noFill/>
                      <a:prstDash val="solid"/>
                    </a:lnTlToBr>
                    <a:lnBlToTr w="12700" cmpd="sng">
                      <a:noFill/>
                      <a:prstDash val="solid"/>
                    </a:lnBlToTr>
                    <a:solidFill>
                      <a:schemeClr val="accent3">
                        <a:lumMod val="20000"/>
                        <a:lumOff val="80000"/>
                      </a:schemeClr>
                    </a:solidFill>
                  </a:tcPr>
                </a:tc>
              </a:tr>
              <a:tr h="398568">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l" fontAlgn="ctr"/>
                      <a:r>
                        <a:rPr lang="si-LK" sz="2000" b="0" i="0" u="none" strike="noStrike" dirty="0">
                          <a:solidFill>
                            <a:srgbClr val="000000"/>
                          </a:solidFill>
                          <a:effectLst/>
                          <a:latin typeface="Iskoola Pota"/>
                        </a:rPr>
                        <a:t>වයඹ</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lnTlToBr w="12700" cmpd="sng">
                      <a:noFill/>
                      <a:prstDash val="solid"/>
                    </a:lnTlToBr>
                    <a:lnBlToTr w="12700" cmpd="sng">
                      <a:noFill/>
                      <a:prstDash val="solid"/>
                    </a:lnBlToTr>
                    <a:solidFill>
                      <a:schemeClr val="accent3">
                        <a:lumMod val="20000"/>
                        <a:lumOff val="80000"/>
                      </a:schemeClr>
                    </a:solidFill>
                  </a:tcP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fontAlgn="b"/>
                      <a:r>
                        <a:rPr lang="en-US" sz="2000" b="0" i="0" u="none" strike="noStrike" dirty="0" smtClean="0">
                          <a:solidFill>
                            <a:srgbClr val="000000"/>
                          </a:solidFill>
                          <a:effectLst/>
                          <a:latin typeface="Iskoola Pota"/>
                        </a:rPr>
                        <a:t>0.274</a:t>
                      </a:r>
                      <a:r>
                        <a:rPr lang="si-LK" sz="2000" b="0" i="0" u="none" strike="noStrike" dirty="0" smtClean="0">
                          <a:solidFill>
                            <a:srgbClr val="000000"/>
                          </a:solidFill>
                          <a:effectLst/>
                          <a:latin typeface="Iskoola Pota"/>
                        </a:rPr>
                        <a:t> (5)</a:t>
                      </a:r>
                      <a:endParaRPr lang="en-US" sz="2000" b="0" i="0" u="none" strike="noStrike" dirty="0">
                        <a:solidFill>
                          <a:srgbClr val="000000"/>
                        </a:solidFill>
                        <a:effectLst/>
                        <a:latin typeface="Iskoola Pota"/>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lnTlToBr w="12700" cmpd="sng">
                      <a:noFill/>
                      <a:prstDash val="solid"/>
                    </a:lnTlToBr>
                    <a:lnBlToTr w="12700" cmpd="sng">
                      <a:noFill/>
                      <a:prstDash val="solid"/>
                    </a:lnBlToTr>
                    <a:solidFill>
                      <a:schemeClr val="accent3">
                        <a:lumMod val="20000"/>
                        <a:lumOff val="80000"/>
                      </a:schemeClr>
                    </a:solidFill>
                  </a:tcP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fontAlgn="b"/>
                      <a:r>
                        <a:rPr lang="en-US" sz="2000" b="0" i="0" u="none" strike="noStrike" dirty="0" smtClean="0">
                          <a:solidFill>
                            <a:srgbClr val="000000"/>
                          </a:solidFill>
                          <a:effectLst/>
                          <a:latin typeface="Iskoola Pota"/>
                        </a:rPr>
                        <a:t>0.312</a:t>
                      </a:r>
                      <a:r>
                        <a:rPr lang="si-LK" sz="2000" b="0" i="0" u="none" strike="noStrike" dirty="0" smtClean="0">
                          <a:solidFill>
                            <a:srgbClr val="000000"/>
                          </a:solidFill>
                          <a:effectLst/>
                          <a:latin typeface="Iskoola Pota"/>
                        </a:rPr>
                        <a:t> (4)</a:t>
                      </a:r>
                      <a:endParaRPr lang="en-US" sz="2000" b="0" i="0" u="none" strike="noStrike" dirty="0">
                        <a:solidFill>
                          <a:srgbClr val="000000"/>
                        </a:solidFill>
                        <a:effectLst/>
                        <a:latin typeface="Iskoola Pota"/>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lnTlToBr w="12700" cmpd="sng">
                      <a:noFill/>
                      <a:prstDash val="solid"/>
                    </a:lnTlToBr>
                    <a:lnBlToTr w="12700" cmpd="sng">
                      <a:noFill/>
                      <a:prstDash val="solid"/>
                    </a:lnBlToTr>
                    <a:solidFill>
                      <a:schemeClr val="accent3">
                        <a:lumMod val="20000"/>
                        <a:lumOff val="80000"/>
                      </a:schemeClr>
                    </a:solidFill>
                  </a:tcP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fontAlgn="b"/>
                      <a:r>
                        <a:rPr lang="en-US" sz="2000" b="0" i="0" u="none" strike="noStrike" dirty="0" smtClean="0">
                          <a:solidFill>
                            <a:srgbClr val="000000"/>
                          </a:solidFill>
                          <a:effectLst/>
                          <a:latin typeface="Iskoola Pota"/>
                        </a:rPr>
                        <a:t>0.227</a:t>
                      </a:r>
                      <a:r>
                        <a:rPr lang="si-LK" sz="2000" b="0" i="0" u="none" strike="noStrike" dirty="0" smtClean="0">
                          <a:solidFill>
                            <a:srgbClr val="000000"/>
                          </a:solidFill>
                          <a:effectLst/>
                          <a:latin typeface="Iskoola Pota"/>
                        </a:rPr>
                        <a:t> (4)</a:t>
                      </a:r>
                      <a:endParaRPr lang="en-US" sz="2000" b="0" i="0" u="none" strike="noStrike" dirty="0">
                        <a:solidFill>
                          <a:srgbClr val="000000"/>
                        </a:solidFill>
                        <a:effectLst/>
                        <a:latin typeface="Iskoola Pota"/>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lnTlToBr w="12700" cmpd="sng">
                      <a:noFill/>
                      <a:prstDash val="solid"/>
                    </a:lnTlToBr>
                    <a:lnBlToTr w="12700" cmpd="sng">
                      <a:noFill/>
                      <a:prstDash val="solid"/>
                    </a:lnBlToTr>
                    <a:solidFill>
                      <a:schemeClr val="accent3">
                        <a:lumMod val="20000"/>
                        <a:lumOff val="80000"/>
                      </a:schemeClr>
                    </a:solidFill>
                  </a:tcP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fontAlgn="b"/>
                      <a:r>
                        <a:rPr lang="si-LK" sz="2000" b="0" i="0" u="none" strike="noStrike" dirty="0" smtClean="0">
                          <a:solidFill>
                            <a:srgbClr val="000000"/>
                          </a:solidFill>
                          <a:effectLst/>
                          <a:latin typeface="Iskoola Pota"/>
                        </a:rPr>
                        <a:t>0.456 (4)</a:t>
                      </a:r>
                      <a:endParaRPr lang="en-US" sz="2000" b="0" i="0" u="none" strike="noStrike" dirty="0">
                        <a:solidFill>
                          <a:srgbClr val="000000"/>
                        </a:solidFill>
                        <a:effectLst/>
                        <a:latin typeface="Iskoola Pota"/>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lnTlToBr w="12700" cmpd="sng">
                      <a:noFill/>
                      <a:prstDash val="solid"/>
                    </a:lnTlToBr>
                    <a:lnBlToTr w="12700" cmpd="sng">
                      <a:noFill/>
                      <a:prstDash val="solid"/>
                    </a:lnBlToTr>
                    <a:solidFill>
                      <a:schemeClr val="accent3">
                        <a:lumMod val="20000"/>
                        <a:lumOff val="80000"/>
                      </a:schemeClr>
                    </a:solidFill>
                  </a:tcPr>
                </a:tc>
              </a:tr>
              <a:tr h="398568">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l" fontAlgn="ctr"/>
                      <a:r>
                        <a:rPr lang="si-LK" sz="2000" b="0" i="0" u="none" strike="noStrike" dirty="0">
                          <a:solidFill>
                            <a:srgbClr val="000000"/>
                          </a:solidFill>
                          <a:effectLst/>
                          <a:latin typeface="Iskoola Pota"/>
                        </a:rPr>
                        <a:t>උතුරුමැද</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lnTlToBr w="12700" cmpd="sng">
                      <a:noFill/>
                      <a:prstDash val="solid"/>
                    </a:lnTlToBr>
                    <a:lnBlToTr w="12700" cmpd="sng">
                      <a:noFill/>
                      <a:prstDash val="solid"/>
                    </a:lnBlToTr>
                    <a:solidFill>
                      <a:schemeClr val="accent3">
                        <a:lumMod val="20000"/>
                        <a:lumOff val="80000"/>
                      </a:schemeClr>
                    </a:solidFill>
                  </a:tcP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fontAlgn="b"/>
                      <a:r>
                        <a:rPr lang="en-US" sz="2000" b="0" i="0" u="none" strike="noStrike" dirty="0" smtClean="0">
                          <a:solidFill>
                            <a:srgbClr val="000000"/>
                          </a:solidFill>
                          <a:effectLst/>
                          <a:latin typeface="Iskoola Pota"/>
                        </a:rPr>
                        <a:t>0.36</a:t>
                      </a:r>
                      <a:r>
                        <a:rPr lang="si-LK" sz="2000" b="0" i="0" u="none" strike="noStrike" dirty="0" smtClean="0">
                          <a:solidFill>
                            <a:srgbClr val="000000"/>
                          </a:solidFill>
                          <a:effectLst/>
                          <a:latin typeface="Iskoola Pota"/>
                        </a:rPr>
                        <a:t>0 (4)</a:t>
                      </a:r>
                      <a:endParaRPr lang="en-US" sz="2000" b="0" i="0" u="none" strike="noStrike" dirty="0">
                        <a:solidFill>
                          <a:srgbClr val="000000"/>
                        </a:solidFill>
                        <a:effectLst/>
                        <a:latin typeface="Iskoola Pota"/>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lnTlToBr w="12700" cmpd="sng">
                      <a:noFill/>
                      <a:prstDash val="solid"/>
                    </a:lnTlToBr>
                    <a:lnBlToTr w="12700" cmpd="sng">
                      <a:noFill/>
                      <a:prstDash val="solid"/>
                    </a:lnBlToTr>
                    <a:solidFill>
                      <a:schemeClr val="accent3">
                        <a:lumMod val="20000"/>
                        <a:lumOff val="80000"/>
                      </a:schemeClr>
                    </a:solidFill>
                  </a:tcP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fontAlgn="b"/>
                      <a:r>
                        <a:rPr lang="en-US" sz="2000" b="0" i="0" u="none" strike="noStrike" dirty="0" smtClean="0">
                          <a:solidFill>
                            <a:srgbClr val="000000"/>
                          </a:solidFill>
                          <a:effectLst/>
                          <a:latin typeface="Iskoola Pota"/>
                        </a:rPr>
                        <a:t>0.283</a:t>
                      </a:r>
                      <a:r>
                        <a:rPr lang="si-LK" sz="2000" b="0" i="0" u="none" strike="noStrike" dirty="0" smtClean="0">
                          <a:solidFill>
                            <a:srgbClr val="000000"/>
                          </a:solidFill>
                          <a:effectLst/>
                          <a:latin typeface="Iskoola Pota"/>
                        </a:rPr>
                        <a:t> (5)</a:t>
                      </a:r>
                      <a:endParaRPr lang="en-US" sz="2000" b="0" i="0" u="none" strike="noStrike" dirty="0">
                        <a:solidFill>
                          <a:srgbClr val="000000"/>
                        </a:solidFill>
                        <a:effectLst/>
                        <a:latin typeface="Iskoola Pota"/>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lnTlToBr w="12700" cmpd="sng">
                      <a:noFill/>
                      <a:prstDash val="solid"/>
                    </a:lnTlToBr>
                    <a:lnBlToTr w="12700" cmpd="sng">
                      <a:noFill/>
                      <a:prstDash val="solid"/>
                    </a:lnBlToTr>
                    <a:solidFill>
                      <a:schemeClr val="accent3">
                        <a:lumMod val="20000"/>
                        <a:lumOff val="80000"/>
                      </a:schemeClr>
                    </a:solidFill>
                  </a:tcP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fontAlgn="b"/>
                      <a:r>
                        <a:rPr lang="en-US" sz="2000" b="0" i="0" u="none" strike="noStrike" dirty="0" smtClean="0">
                          <a:solidFill>
                            <a:srgbClr val="000000"/>
                          </a:solidFill>
                          <a:effectLst/>
                          <a:latin typeface="Iskoola Pota"/>
                        </a:rPr>
                        <a:t>0.062</a:t>
                      </a:r>
                      <a:r>
                        <a:rPr lang="si-LK" sz="2000" b="0" i="0" u="none" strike="noStrike" dirty="0" smtClean="0">
                          <a:solidFill>
                            <a:srgbClr val="000000"/>
                          </a:solidFill>
                          <a:effectLst/>
                          <a:latin typeface="Iskoola Pota"/>
                        </a:rPr>
                        <a:t> (6)</a:t>
                      </a:r>
                      <a:endParaRPr lang="en-US" sz="2000" b="0" i="0" u="none" strike="noStrike" dirty="0">
                        <a:solidFill>
                          <a:srgbClr val="000000"/>
                        </a:solidFill>
                        <a:effectLst/>
                        <a:latin typeface="Iskoola Pota"/>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lnTlToBr w="12700" cmpd="sng">
                      <a:noFill/>
                      <a:prstDash val="solid"/>
                    </a:lnTlToBr>
                    <a:lnBlToTr w="12700" cmpd="sng">
                      <a:noFill/>
                      <a:prstDash val="solid"/>
                    </a:lnBlToTr>
                    <a:solidFill>
                      <a:schemeClr val="accent3">
                        <a:lumMod val="20000"/>
                        <a:lumOff val="80000"/>
                      </a:schemeClr>
                    </a:solidFill>
                  </a:tcP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fontAlgn="b"/>
                      <a:r>
                        <a:rPr lang="si-LK" sz="2000" b="0" i="0" u="none" strike="noStrike" dirty="0" smtClean="0">
                          <a:solidFill>
                            <a:srgbClr val="000000"/>
                          </a:solidFill>
                          <a:effectLst/>
                          <a:latin typeface="Iskoola Pota"/>
                        </a:rPr>
                        <a:t>0.256 (7)</a:t>
                      </a:r>
                      <a:endParaRPr lang="en-US" sz="2000" b="0" i="0" u="none" strike="noStrike" dirty="0">
                        <a:solidFill>
                          <a:srgbClr val="000000"/>
                        </a:solidFill>
                        <a:effectLst/>
                        <a:latin typeface="Iskoola Pota"/>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lnTlToBr w="12700" cmpd="sng">
                      <a:noFill/>
                      <a:prstDash val="solid"/>
                    </a:lnTlToBr>
                    <a:lnBlToTr w="12700" cmpd="sng">
                      <a:noFill/>
                      <a:prstDash val="solid"/>
                    </a:lnBlToTr>
                    <a:solidFill>
                      <a:schemeClr val="accent3">
                        <a:lumMod val="20000"/>
                        <a:lumOff val="80000"/>
                      </a:schemeClr>
                    </a:solidFill>
                  </a:tcPr>
                </a:tc>
              </a:tr>
              <a:tr h="398568">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l" fontAlgn="ctr"/>
                      <a:r>
                        <a:rPr lang="si-LK" sz="2000" b="0" i="0" u="none" strike="noStrike" dirty="0">
                          <a:solidFill>
                            <a:srgbClr val="000000"/>
                          </a:solidFill>
                          <a:effectLst/>
                          <a:latin typeface="Iskoola Pota"/>
                        </a:rPr>
                        <a:t>ඌව</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lnTlToBr w="12700" cmpd="sng">
                      <a:noFill/>
                      <a:prstDash val="solid"/>
                    </a:lnTlToBr>
                    <a:lnBlToTr w="12700" cmpd="sng">
                      <a:noFill/>
                      <a:prstDash val="solid"/>
                    </a:lnBlToTr>
                    <a:solidFill>
                      <a:schemeClr val="accent3">
                        <a:lumMod val="20000"/>
                        <a:lumOff val="80000"/>
                      </a:schemeClr>
                    </a:solidFill>
                  </a:tcP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fontAlgn="b"/>
                      <a:r>
                        <a:rPr lang="en-US" sz="2000" b="0" i="0" u="none" strike="noStrike" dirty="0" smtClean="0">
                          <a:solidFill>
                            <a:srgbClr val="000000"/>
                          </a:solidFill>
                          <a:effectLst/>
                          <a:latin typeface="Iskoola Pota"/>
                        </a:rPr>
                        <a:t>0.133</a:t>
                      </a:r>
                      <a:r>
                        <a:rPr lang="si-LK" sz="2000" b="0" i="0" u="none" strike="noStrike" dirty="0" smtClean="0">
                          <a:solidFill>
                            <a:srgbClr val="000000"/>
                          </a:solidFill>
                          <a:effectLst/>
                          <a:latin typeface="Iskoola Pota"/>
                        </a:rPr>
                        <a:t> (8)</a:t>
                      </a:r>
                      <a:endParaRPr lang="en-US" sz="2000" b="0" i="0" u="none" strike="noStrike" dirty="0">
                        <a:solidFill>
                          <a:srgbClr val="000000"/>
                        </a:solidFill>
                        <a:effectLst/>
                        <a:latin typeface="Iskoola Pota"/>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lnTlToBr w="12700" cmpd="sng">
                      <a:noFill/>
                      <a:prstDash val="solid"/>
                    </a:lnTlToBr>
                    <a:lnBlToTr w="12700" cmpd="sng">
                      <a:noFill/>
                      <a:prstDash val="solid"/>
                    </a:lnBlToTr>
                    <a:solidFill>
                      <a:schemeClr val="accent3">
                        <a:lumMod val="20000"/>
                        <a:lumOff val="80000"/>
                      </a:schemeClr>
                    </a:solidFill>
                  </a:tcP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fontAlgn="b"/>
                      <a:r>
                        <a:rPr lang="en-US" sz="2000" b="0" i="0" u="none" strike="noStrike" dirty="0" smtClean="0">
                          <a:solidFill>
                            <a:srgbClr val="000000"/>
                          </a:solidFill>
                          <a:effectLst/>
                          <a:latin typeface="Iskoola Pota"/>
                        </a:rPr>
                        <a:t>0.215</a:t>
                      </a:r>
                      <a:r>
                        <a:rPr lang="si-LK" sz="2000" b="0" i="0" u="none" strike="noStrike" dirty="0" smtClean="0">
                          <a:solidFill>
                            <a:srgbClr val="000000"/>
                          </a:solidFill>
                          <a:effectLst/>
                          <a:latin typeface="Iskoola Pota"/>
                        </a:rPr>
                        <a:t> (7)</a:t>
                      </a:r>
                      <a:endParaRPr lang="en-US" sz="2000" b="0" i="0" u="none" strike="noStrike" dirty="0">
                        <a:solidFill>
                          <a:srgbClr val="000000"/>
                        </a:solidFill>
                        <a:effectLst/>
                        <a:latin typeface="Iskoola Pota"/>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lnTlToBr w="12700" cmpd="sng">
                      <a:noFill/>
                      <a:prstDash val="solid"/>
                    </a:lnTlToBr>
                    <a:lnBlToTr w="12700" cmpd="sng">
                      <a:noFill/>
                      <a:prstDash val="solid"/>
                    </a:lnBlToTr>
                    <a:solidFill>
                      <a:schemeClr val="accent3">
                        <a:lumMod val="20000"/>
                        <a:lumOff val="80000"/>
                      </a:schemeClr>
                    </a:solidFill>
                  </a:tcP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fontAlgn="b"/>
                      <a:r>
                        <a:rPr lang="en-US" sz="2000" b="0" i="0" u="none" strike="noStrike" dirty="0" smtClean="0">
                          <a:solidFill>
                            <a:srgbClr val="000000"/>
                          </a:solidFill>
                          <a:effectLst/>
                          <a:latin typeface="Iskoola Pota"/>
                        </a:rPr>
                        <a:t>0.057</a:t>
                      </a:r>
                      <a:r>
                        <a:rPr lang="si-LK" sz="2000" b="0" i="0" u="none" strike="noStrike" dirty="0" smtClean="0">
                          <a:solidFill>
                            <a:srgbClr val="000000"/>
                          </a:solidFill>
                          <a:effectLst/>
                          <a:latin typeface="Iskoola Pota"/>
                        </a:rPr>
                        <a:t> (7)</a:t>
                      </a:r>
                      <a:endParaRPr lang="en-US" sz="2000" b="0" i="0" u="none" strike="noStrike" dirty="0">
                        <a:solidFill>
                          <a:srgbClr val="000000"/>
                        </a:solidFill>
                        <a:effectLst/>
                        <a:latin typeface="Iskoola Pota"/>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lnTlToBr w="12700" cmpd="sng">
                      <a:noFill/>
                      <a:prstDash val="solid"/>
                    </a:lnTlToBr>
                    <a:lnBlToTr w="12700" cmpd="sng">
                      <a:noFill/>
                      <a:prstDash val="solid"/>
                    </a:lnBlToTr>
                    <a:solidFill>
                      <a:schemeClr val="accent3">
                        <a:lumMod val="20000"/>
                        <a:lumOff val="80000"/>
                      </a:schemeClr>
                    </a:solidFill>
                  </a:tcP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fontAlgn="b"/>
                      <a:r>
                        <a:rPr lang="si-LK" sz="2000" b="0" i="0" u="none" strike="noStrike" dirty="0" smtClean="0">
                          <a:solidFill>
                            <a:srgbClr val="000000"/>
                          </a:solidFill>
                          <a:effectLst/>
                          <a:latin typeface="Iskoola Pota"/>
                        </a:rPr>
                        <a:t>0.201 (8)</a:t>
                      </a:r>
                      <a:endParaRPr lang="en-US" sz="2000" b="0" i="0" u="none" strike="noStrike" dirty="0">
                        <a:solidFill>
                          <a:srgbClr val="000000"/>
                        </a:solidFill>
                        <a:effectLst/>
                        <a:latin typeface="Iskoola Pota"/>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lnTlToBr w="12700" cmpd="sng">
                      <a:noFill/>
                      <a:prstDash val="solid"/>
                    </a:lnTlToBr>
                    <a:lnBlToTr w="12700" cmpd="sng">
                      <a:noFill/>
                      <a:prstDash val="solid"/>
                    </a:lnBlToTr>
                    <a:solidFill>
                      <a:schemeClr val="accent3">
                        <a:lumMod val="20000"/>
                        <a:lumOff val="80000"/>
                      </a:schemeClr>
                    </a:solidFill>
                  </a:tcPr>
                </a:tc>
              </a:tr>
              <a:tr h="398568">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l" fontAlgn="ctr"/>
                      <a:r>
                        <a:rPr lang="si-LK" sz="2000" b="1" i="0" u="none" strike="noStrike" dirty="0">
                          <a:solidFill>
                            <a:srgbClr val="000000"/>
                          </a:solidFill>
                          <a:effectLst/>
                          <a:latin typeface="Iskoola Pota"/>
                        </a:rPr>
                        <a:t>සබරගමුව</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fontAlgn="b"/>
                      <a:r>
                        <a:rPr lang="en-US" sz="2000" b="1" i="0" u="none" strike="noStrike" dirty="0" smtClean="0">
                          <a:solidFill>
                            <a:srgbClr val="000000"/>
                          </a:solidFill>
                          <a:effectLst/>
                          <a:latin typeface="Iskoola Pota"/>
                        </a:rPr>
                        <a:t>0.222</a:t>
                      </a:r>
                      <a:r>
                        <a:rPr lang="si-LK" sz="2000" b="1" i="0" u="none" strike="noStrike" dirty="0" smtClean="0">
                          <a:solidFill>
                            <a:srgbClr val="000000"/>
                          </a:solidFill>
                          <a:effectLst/>
                          <a:latin typeface="Iskoola Pota"/>
                        </a:rPr>
                        <a:t> </a:t>
                      </a:r>
                      <a:r>
                        <a:rPr lang="si-LK" sz="2400" b="1" i="0" u="none" strike="noStrike" dirty="0" smtClean="0">
                          <a:solidFill>
                            <a:srgbClr val="FF0000"/>
                          </a:solidFill>
                          <a:effectLst/>
                          <a:latin typeface="Iskoola Pota"/>
                        </a:rPr>
                        <a:t>(7)</a:t>
                      </a:r>
                      <a:endParaRPr lang="en-US" sz="2400" b="1" i="0" u="none" strike="noStrike" dirty="0">
                        <a:solidFill>
                          <a:srgbClr val="FF0000"/>
                        </a:solidFill>
                        <a:effectLst/>
                        <a:latin typeface="Iskoola Pota"/>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fontAlgn="b"/>
                      <a:r>
                        <a:rPr lang="en-US" sz="2000" b="1" i="0" u="none" strike="noStrike" dirty="0" smtClean="0">
                          <a:solidFill>
                            <a:srgbClr val="000000"/>
                          </a:solidFill>
                          <a:effectLst/>
                          <a:latin typeface="Iskoola Pota"/>
                        </a:rPr>
                        <a:t>0.132</a:t>
                      </a:r>
                      <a:r>
                        <a:rPr lang="si-LK" sz="2000" b="1" i="0" u="none" strike="noStrike" dirty="0" smtClean="0">
                          <a:solidFill>
                            <a:srgbClr val="000000"/>
                          </a:solidFill>
                          <a:effectLst/>
                          <a:latin typeface="Iskoola Pota"/>
                        </a:rPr>
                        <a:t> </a:t>
                      </a:r>
                      <a:r>
                        <a:rPr lang="si-LK" sz="2400" b="1" i="0" u="none" strike="noStrike" dirty="0" smtClean="0">
                          <a:solidFill>
                            <a:srgbClr val="FF0000"/>
                          </a:solidFill>
                          <a:effectLst/>
                          <a:latin typeface="Iskoola Pota"/>
                        </a:rPr>
                        <a:t>(9)</a:t>
                      </a:r>
                      <a:endParaRPr lang="en-US" sz="2400" b="1" i="0" u="none" strike="noStrike" dirty="0">
                        <a:solidFill>
                          <a:srgbClr val="FF0000"/>
                        </a:solidFill>
                        <a:effectLst/>
                        <a:latin typeface="Iskoola Pota"/>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fontAlgn="b"/>
                      <a:r>
                        <a:rPr lang="en-US" sz="2000" b="1" i="0" u="none" strike="noStrike" dirty="0" smtClean="0">
                          <a:solidFill>
                            <a:srgbClr val="000000"/>
                          </a:solidFill>
                          <a:effectLst/>
                          <a:latin typeface="Iskoola Pota"/>
                        </a:rPr>
                        <a:t>0.025</a:t>
                      </a:r>
                      <a:r>
                        <a:rPr lang="si-LK" sz="2400" b="1" i="0" u="none" strike="noStrike" dirty="0" smtClean="0">
                          <a:solidFill>
                            <a:srgbClr val="FF0000"/>
                          </a:solidFill>
                          <a:effectLst/>
                          <a:latin typeface="Iskoola Pota"/>
                        </a:rPr>
                        <a:t>(8)</a:t>
                      </a:r>
                      <a:endParaRPr lang="en-US" sz="2400" b="1" i="0" u="none" strike="noStrike" dirty="0">
                        <a:solidFill>
                          <a:srgbClr val="FF0000"/>
                        </a:solidFill>
                        <a:effectLst/>
                        <a:latin typeface="Iskoola Pota"/>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lnTlToBr w="12700" cmpd="sng">
                      <a:noFill/>
                      <a:prstDash val="solid"/>
                    </a:lnTlToBr>
                    <a:lnBlToTr w="12700" cmpd="sng">
                      <a:noFill/>
                      <a:prstDash val="solid"/>
                    </a:lnBlToTr>
                    <a:solidFill>
                      <a:schemeClr val="accent3">
                        <a:lumMod val="40000"/>
                        <a:lumOff val="60000"/>
                      </a:schemeClr>
                    </a:solidFill>
                  </a:tcP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fontAlgn="b"/>
                      <a:r>
                        <a:rPr lang="si-LK" sz="2000" b="1" i="0" u="none" strike="noStrike" dirty="0" smtClean="0">
                          <a:solidFill>
                            <a:srgbClr val="000000"/>
                          </a:solidFill>
                          <a:effectLst/>
                          <a:latin typeface="Iskoola Pota"/>
                        </a:rPr>
                        <a:t>0.341</a:t>
                      </a:r>
                      <a:r>
                        <a:rPr lang="si-LK" sz="2400" b="1" i="0" u="none" strike="noStrike" dirty="0" smtClean="0">
                          <a:solidFill>
                            <a:srgbClr val="FF0000"/>
                          </a:solidFill>
                          <a:effectLst/>
                          <a:latin typeface="Iskoola Pota"/>
                        </a:rPr>
                        <a:t>(6)</a:t>
                      </a:r>
                      <a:endParaRPr lang="en-US" sz="2400" b="1" i="0" u="none" strike="noStrike" dirty="0">
                        <a:solidFill>
                          <a:srgbClr val="FF0000"/>
                        </a:solidFill>
                        <a:effectLst/>
                        <a:latin typeface="Iskoola Pota"/>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r>
            </a:tbl>
          </a:graphicData>
        </a:graphic>
      </p:graphicFrame>
    </p:spTree>
    <p:extLst>
      <p:ext uri="{BB962C8B-B14F-4D97-AF65-F5344CB8AC3E}">
        <p14:creationId xmlns:p14="http://schemas.microsoft.com/office/powerpoint/2010/main" val="3665713682"/>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2"/>
          <p:cNvSpPr txBox="1">
            <a:spLocks/>
          </p:cNvSpPr>
          <p:nvPr/>
        </p:nvSpPr>
        <p:spPr>
          <a:xfrm>
            <a:off x="838200" y="675249"/>
            <a:ext cx="10515600" cy="5501714"/>
          </a:xfrm>
          <a:prstGeom prst="rect">
            <a:avLst/>
          </a:prstGeom>
          <a:noFill/>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sz="2000" b="1" dirty="0" smtClean="0"/>
              <a:t> </a:t>
            </a:r>
            <a:endParaRPr lang="si-LK" sz="2000" b="1" dirty="0" smtClean="0"/>
          </a:p>
          <a:p>
            <a:pPr marL="0" indent="0">
              <a:buFont typeface="Arial" panose="020B0604020202020204" pitchFamily="34" charset="0"/>
              <a:buNone/>
            </a:pPr>
            <a:endParaRPr lang="si-LK" sz="2000" b="1" dirty="0" smtClean="0"/>
          </a:p>
          <a:p>
            <a:pPr marL="0" indent="0">
              <a:buFont typeface="Arial" panose="020B0604020202020204" pitchFamily="34" charset="0"/>
              <a:buNone/>
            </a:pPr>
            <a:endParaRPr lang="si-LK" dirty="0" smtClean="0"/>
          </a:p>
          <a:p>
            <a:pPr marL="0" indent="0">
              <a:buFont typeface="Arial" panose="020B0604020202020204" pitchFamily="34" charset="0"/>
              <a:buNone/>
            </a:pPr>
            <a:endParaRPr lang="si-LK" dirty="0"/>
          </a:p>
          <a:p>
            <a:pPr marL="0" indent="0">
              <a:buFont typeface="Arial" panose="020B0604020202020204" pitchFamily="34" charset="0"/>
              <a:buNone/>
            </a:pPr>
            <a:endParaRPr lang="si-LK" dirty="0" smtClean="0"/>
          </a:p>
          <a:p>
            <a:pPr marL="0" indent="0">
              <a:buFont typeface="Arial" panose="020B0604020202020204" pitchFamily="34" charset="0"/>
              <a:buNone/>
            </a:pPr>
            <a:endParaRPr lang="si-LK" dirty="0"/>
          </a:p>
          <a:p>
            <a:pPr marL="0" indent="0">
              <a:buFont typeface="Arial" panose="020B0604020202020204" pitchFamily="34" charset="0"/>
              <a:buNone/>
            </a:pPr>
            <a:endParaRPr lang="si-LK" dirty="0" smtClean="0"/>
          </a:p>
          <a:p>
            <a:pPr marL="0" indent="0">
              <a:buFont typeface="Arial" panose="020B0604020202020204" pitchFamily="34" charset="0"/>
              <a:buNone/>
            </a:pPr>
            <a:endParaRPr lang="si-LK" dirty="0"/>
          </a:p>
          <a:p>
            <a:pPr marL="0" indent="0">
              <a:buFont typeface="Arial" panose="020B0604020202020204" pitchFamily="34" charset="0"/>
              <a:buNone/>
            </a:pPr>
            <a:endParaRPr lang="si-LK" dirty="0" smtClean="0"/>
          </a:p>
          <a:p>
            <a:pPr marL="0" indent="0">
              <a:buFont typeface="Arial" panose="020B0604020202020204" pitchFamily="34" charset="0"/>
              <a:buNone/>
            </a:pPr>
            <a:endParaRPr lang="si-LK" sz="3600" dirty="0"/>
          </a:p>
          <a:p>
            <a:pPr marL="0" indent="0">
              <a:buFont typeface="Arial" panose="020B0604020202020204" pitchFamily="34" charset="0"/>
              <a:buNone/>
            </a:pPr>
            <a:endParaRPr lang="en-US" dirty="0"/>
          </a:p>
        </p:txBody>
      </p:sp>
      <p:graphicFrame>
        <p:nvGraphicFramePr>
          <p:cNvPr id="3" name="Chart 2"/>
          <p:cNvGraphicFramePr>
            <a:graphicFrameLocks/>
          </p:cNvGraphicFramePr>
          <p:nvPr>
            <p:extLst>
              <p:ext uri="{D42A27DB-BD31-4B8C-83A1-F6EECF244321}">
                <p14:modId xmlns:p14="http://schemas.microsoft.com/office/powerpoint/2010/main" val="3932300123"/>
              </p:ext>
            </p:extLst>
          </p:nvPr>
        </p:nvGraphicFramePr>
        <p:xfrm>
          <a:off x="1723292" y="829994"/>
          <a:ext cx="9347981" cy="5078438"/>
        </p:xfrm>
        <a:graphic>
          <a:graphicData uri="http://schemas.openxmlformats.org/drawingml/2006/chart">
            <c:chart xmlns:c="http://schemas.openxmlformats.org/drawingml/2006/chart" xmlns:r="http://schemas.openxmlformats.org/officeDocument/2006/relationships" r:id="rId2"/>
          </a:graphicData>
        </a:graphic>
      </p:graphicFrame>
      <p:sp>
        <p:nvSpPr>
          <p:cNvPr id="4" name="Rectangle 3"/>
          <p:cNvSpPr/>
          <p:nvPr/>
        </p:nvSpPr>
        <p:spPr>
          <a:xfrm>
            <a:off x="4837482" y="5807631"/>
            <a:ext cx="2517036" cy="369332"/>
          </a:xfrm>
          <a:prstGeom prst="rect">
            <a:avLst/>
          </a:prstGeom>
        </p:spPr>
        <p:txBody>
          <a:bodyPr wrap="none">
            <a:spAutoFit/>
          </a:bodyPr>
          <a:lstStyle/>
          <a:p>
            <a:r>
              <a:rPr lang="si-LK" b="1" dirty="0" smtClean="0"/>
              <a:t>මූලය: ශ්‍රී ලංකා මහ බැංකුව</a:t>
            </a:r>
            <a:endParaRPr lang="en-US" b="1" dirty="0"/>
          </a:p>
        </p:txBody>
      </p:sp>
    </p:spTree>
    <p:extLst>
      <p:ext uri="{BB962C8B-B14F-4D97-AF65-F5344CB8AC3E}">
        <p14:creationId xmlns:p14="http://schemas.microsoft.com/office/powerpoint/2010/main" val="3641442745"/>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2"/>
          <p:cNvSpPr txBox="1">
            <a:spLocks/>
          </p:cNvSpPr>
          <p:nvPr/>
        </p:nvSpPr>
        <p:spPr>
          <a:xfrm>
            <a:off x="838200" y="675249"/>
            <a:ext cx="10515600" cy="5501714"/>
          </a:xfrm>
          <a:prstGeom prst="rect">
            <a:avLst/>
          </a:prstGeom>
          <a:noFill/>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sz="2000" b="1" dirty="0" smtClean="0"/>
              <a:t>vi. </a:t>
            </a:r>
            <a:r>
              <a:rPr lang="si-LK" sz="2000" b="1" dirty="0" smtClean="0"/>
              <a:t>දළ දේශීය නිෂ්පාදිතයට දක්වන දායකකත්වය අවම මට්ටමක පැවතීම</a:t>
            </a:r>
          </a:p>
          <a:p>
            <a:pPr marL="0" indent="0">
              <a:buFont typeface="Arial" panose="020B0604020202020204" pitchFamily="34" charset="0"/>
              <a:buNone/>
            </a:pPr>
            <a:r>
              <a:rPr lang="en-US" sz="2000" b="1" dirty="0" smtClean="0"/>
              <a:t> </a:t>
            </a:r>
            <a:endParaRPr lang="si-LK" sz="2000" b="1" dirty="0" smtClean="0"/>
          </a:p>
          <a:p>
            <a:pPr marL="0" indent="0">
              <a:buFont typeface="Arial" panose="020B0604020202020204" pitchFamily="34" charset="0"/>
              <a:buNone/>
            </a:pPr>
            <a:endParaRPr lang="si-LK" sz="2000" b="1" dirty="0" smtClean="0"/>
          </a:p>
          <a:p>
            <a:pPr marL="0" indent="0">
              <a:buFont typeface="Arial" panose="020B0604020202020204" pitchFamily="34" charset="0"/>
              <a:buNone/>
            </a:pPr>
            <a:endParaRPr lang="si-LK" dirty="0" smtClean="0"/>
          </a:p>
          <a:p>
            <a:pPr marL="0" indent="0">
              <a:buFont typeface="Arial" panose="020B0604020202020204" pitchFamily="34" charset="0"/>
              <a:buNone/>
            </a:pPr>
            <a:endParaRPr lang="si-LK" dirty="0"/>
          </a:p>
          <a:p>
            <a:pPr marL="0" indent="0">
              <a:buFont typeface="Arial" panose="020B0604020202020204" pitchFamily="34" charset="0"/>
              <a:buNone/>
            </a:pPr>
            <a:endParaRPr lang="si-LK" dirty="0" smtClean="0"/>
          </a:p>
          <a:p>
            <a:pPr marL="0" indent="0">
              <a:buFont typeface="Arial" panose="020B0604020202020204" pitchFamily="34" charset="0"/>
              <a:buNone/>
            </a:pPr>
            <a:endParaRPr lang="si-LK" dirty="0"/>
          </a:p>
          <a:p>
            <a:pPr marL="0" indent="0">
              <a:buFont typeface="Arial" panose="020B0604020202020204" pitchFamily="34" charset="0"/>
              <a:buNone/>
            </a:pPr>
            <a:endParaRPr lang="si-LK" dirty="0" smtClean="0"/>
          </a:p>
          <a:p>
            <a:pPr marL="0" indent="0">
              <a:buFont typeface="Arial" panose="020B0604020202020204" pitchFamily="34" charset="0"/>
              <a:buNone/>
            </a:pPr>
            <a:endParaRPr lang="si-LK" dirty="0"/>
          </a:p>
          <a:p>
            <a:pPr marL="0" indent="0">
              <a:buFont typeface="Arial" panose="020B0604020202020204" pitchFamily="34" charset="0"/>
              <a:buNone/>
            </a:pPr>
            <a:endParaRPr lang="si-LK" dirty="0" smtClean="0"/>
          </a:p>
          <a:p>
            <a:pPr marL="0" indent="0">
              <a:buFont typeface="Arial" panose="020B0604020202020204" pitchFamily="34" charset="0"/>
              <a:buNone/>
            </a:pPr>
            <a:endParaRPr lang="si-LK" sz="3600" dirty="0"/>
          </a:p>
        </p:txBody>
      </p:sp>
      <p:graphicFrame>
        <p:nvGraphicFramePr>
          <p:cNvPr id="3" name="Chart 2"/>
          <p:cNvGraphicFramePr>
            <a:graphicFrameLocks/>
          </p:cNvGraphicFramePr>
          <p:nvPr>
            <p:extLst>
              <p:ext uri="{D42A27DB-BD31-4B8C-83A1-F6EECF244321}">
                <p14:modId xmlns:p14="http://schemas.microsoft.com/office/powerpoint/2010/main" val="731234872"/>
              </p:ext>
            </p:extLst>
          </p:nvPr>
        </p:nvGraphicFramePr>
        <p:xfrm>
          <a:off x="2263727" y="1094936"/>
          <a:ext cx="7865012" cy="4827562"/>
        </p:xfrm>
        <a:graphic>
          <a:graphicData uri="http://schemas.openxmlformats.org/drawingml/2006/chart">
            <c:chart xmlns:c="http://schemas.openxmlformats.org/drawingml/2006/chart" xmlns:r="http://schemas.openxmlformats.org/officeDocument/2006/relationships" r:id="rId2"/>
          </a:graphicData>
        </a:graphic>
      </p:graphicFrame>
      <p:sp>
        <p:nvSpPr>
          <p:cNvPr id="4" name="Rectangle 3"/>
          <p:cNvSpPr/>
          <p:nvPr/>
        </p:nvSpPr>
        <p:spPr>
          <a:xfrm>
            <a:off x="2179320" y="5836627"/>
            <a:ext cx="8153400" cy="369332"/>
          </a:xfrm>
          <a:prstGeom prst="rect">
            <a:avLst/>
          </a:prstGeom>
          <a:noFill/>
        </p:spPr>
        <p:txBody>
          <a:bodyPr wrap="square">
            <a:spAutoFit/>
          </a:bodyPr>
          <a:lstStyle/>
          <a:p>
            <a:pPr algn="ctr"/>
            <a:r>
              <a:rPr lang="si-LK" b="1" dirty="0">
                <a:solidFill>
                  <a:prstClr val="black"/>
                </a:solidFill>
              </a:rPr>
              <a:t>දළ දේශීය නිෂ්පාදිතයේ </a:t>
            </a:r>
            <a:r>
              <a:rPr lang="si-LK" b="1" dirty="0" smtClean="0">
                <a:solidFill>
                  <a:prstClr val="black"/>
                </a:solidFill>
              </a:rPr>
              <a:t>පළාත් ද</a:t>
            </a:r>
            <a:r>
              <a:rPr lang="si-LK" b="1" dirty="0">
                <a:solidFill>
                  <a:prstClr val="black"/>
                </a:solidFill>
              </a:rPr>
              <a:t>ායකත්වය 20</a:t>
            </a:r>
            <a:r>
              <a:rPr lang="en-US" b="1" dirty="0" smtClean="0">
                <a:solidFill>
                  <a:prstClr val="black"/>
                </a:solidFill>
              </a:rPr>
              <a:t>12</a:t>
            </a:r>
            <a:r>
              <a:rPr lang="si-LK" b="1" dirty="0" smtClean="0">
                <a:solidFill>
                  <a:prstClr val="black"/>
                </a:solidFill>
              </a:rPr>
              <a:t>- </a:t>
            </a:r>
            <a:r>
              <a:rPr lang="si-LK" b="1" dirty="0">
                <a:solidFill>
                  <a:prstClr val="black"/>
                </a:solidFill>
              </a:rPr>
              <a:t>20</a:t>
            </a:r>
            <a:r>
              <a:rPr lang="en-US" b="1" dirty="0" smtClean="0">
                <a:solidFill>
                  <a:prstClr val="black"/>
                </a:solidFill>
              </a:rPr>
              <a:t>17</a:t>
            </a:r>
            <a:r>
              <a:rPr lang="si-LK" b="1" dirty="0" smtClean="0">
                <a:solidFill>
                  <a:prstClr val="black"/>
                </a:solidFill>
              </a:rPr>
              <a:t> </a:t>
            </a:r>
            <a:endParaRPr lang="en-US" b="1" dirty="0">
              <a:solidFill>
                <a:prstClr val="black"/>
              </a:solidFill>
            </a:endParaRPr>
          </a:p>
        </p:txBody>
      </p:sp>
    </p:spTree>
    <p:extLst>
      <p:ext uri="{BB962C8B-B14F-4D97-AF65-F5344CB8AC3E}">
        <p14:creationId xmlns:p14="http://schemas.microsoft.com/office/powerpoint/2010/main" val="926291447"/>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553383"/>
            <a:ext cx="10515600" cy="845489"/>
          </a:xfrm>
        </p:spPr>
        <p:txBody>
          <a:bodyPr>
            <a:normAutofit fontScale="90000"/>
          </a:bodyPr>
          <a:lstStyle/>
          <a:p>
            <a:r>
              <a:rPr lang="si-LK" sz="3600" b="1" dirty="0" smtClean="0">
                <a:solidFill>
                  <a:srgbClr val="002060"/>
                </a:solidFill>
              </a:rPr>
              <a:t>“ජයගමු ශ්‍රී ලංකා” වැඩසටහන යටතේ සබරගමුව පළාත් සභාව ළඟාකර ගැනීමට අපේක්ෂිත අරමුණු</a:t>
            </a:r>
            <a:endParaRPr lang="en-US" sz="3600" b="1" dirty="0">
              <a:solidFill>
                <a:srgbClr val="002060"/>
              </a:solidFill>
            </a:endParaRPr>
          </a:p>
        </p:txBody>
      </p:sp>
      <p:graphicFrame>
        <p:nvGraphicFramePr>
          <p:cNvPr id="4" name="Content Placeholder 3"/>
          <p:cNvGraphicFramePr>
            <a:graphicFrameLocks noGrp="1"/>
          </p:cNvGraphicFramePr>
          <p:nvPr>
            <p:ph idx="1"/>
            <p:extLst/>
          </p:nvPr>
        </p:nvGraphicFramePr>
        <p:xfrm>
          <a:off x="838200" y="1825625"/>
          <a:ext cx="10515600" cy="3493349"/>
        </p:xfrm>
        <a:graphic>
          <a:graphicData uri="http://schemas.openxmlformats.org/drawingml/2006/table">
            <a:tbl>
              <a:tblPr firstRow="1" bandRow="1">
                <a:tableStyleId>{5C22544A-7EE6-4342-B048-85BDC9FD1C3A}</a:tableStyleId>
              </a:tblPr>
              <a:tblGrid>
                <a:gridCol w="10515600"/>
              </a:tblGrid>
              <a:tr h="1293833">
                <a:tc>
                  <a:txBody>
                    <a:bodyPr/>
                    <a:lstStyle/>
                    <a:p>
                      <a:pPr marL="285750" indent="-285750" algn="just">
                        <a:buFont typeface="Wingdings" panose="05000000000000000000" pitchFamily="2" charset="2"/>
                        <a:buChar char="Ø"/>
                      </a:pPr>
                      <a:r>
                        <a:rPr lang="si-LK" dirty="0" smtClean="0">
                          <a:solidFill>
                            <a:srgbClr val="002060"/>
                          </a:solidFill>
                        </a:rPr>
                        <a:t>සබරගමුව පළාතේ</a:t>
                      </a:r>
                      <a:r>
                        <a:rPr lang="si-LK" baseline="0" dirty="0" smtClean="0">
                          <a:solidFill>
                            <a:srgbClr val="002060"/>
                          </a:solidFill>
                        </a:rPr>
                        <a:t> සුළු හා මධ්‍ය පරිමාණ ව්‍යවසායකයන් මුහුණ දෙන ගැටළු හඳුනා ගනිමින් ඔවුන්ගේ නිෂ්පාදන ධාරිතාව, අලෙවි ධාරිතාව ඉහළ නැංවීම තුළින් දළ දේශීය නිෂ්පාදිතයට සබරගමුව පළාත ලබා දෙන දායකත්වය ඉහළ නැංවීම. </a:t>
                      </a:r>
                      <a:endParaRPr lang="en-US" dirty="0">
                        <a:solidFill>
                          <a:srgbClr val="002060"/>
                        </a:solidFill>
                      </a:endParaRPr>
                    </a:p>
                  </a:txBody>
                  <a:tcPr>
                    <a:solidFill>
                      <a:schemeClr val="accent4">
                        <a:lumMod val="20000"/>
                        <a:lumOff val="80000"/>
                      </a:schemeClr>
                    </a:solidFill>
                  </a:tcPr>
                </a:tc>
              </a:tr>
              <a:tr h="905683">
                <a:tc>
                  <a:txBody>
                    <a:bodyPr/>
                    <a:lstStyle/>
                    <a:p>
                      <a:pPr marL="285750" indent="-285750" algn="just">
                        <a:buFont typeface="Wingdings" panose="05000000000000000000" pitchFamily="2" charset="2"/>
                        <a:buChar char="Ø"/>
                      </a:pPr>
                      <a:r>
                        <a:rPr lang="si-LK" b="1" dirty="0" smtClean="0">
                          <a:solidFill>
                            <a:srgbClr val="002060"/>
                          </a:solidFill>
                        </a:rPr>
                        <a:t>සබරගමුව</a:t>
                      </a:r>
                      <a:r>
                        <a:rPr lang="si-LK" b="1" baseline="0" dirty="0" smtClean="0">
                          <a:solidFill>
                            <a:srgbClr val="002060"/>
                          </a:solidFill>
                        </a:rPr>
                        <a:t> පළාතේ නව ව්‍යවසායකයන් නිර්මාණය කිරීම තුළ රැකියා අවස්ථා ජනනය කරමින් නව්‍යකරණය වූ ව්‍යවසායකත්ව සංස්කෘතියක් පළාත තුළ නිර්මාණය කිරීම. </a:t>
                      </a:r>
                      <a:endParaRPr lang="en-US" b="1" dirty="0">
                        <a:solidFill>
                          <a:srgbClr val="002060"/>
                        </a:solidFill>
                      </a:endParaRPr>
                    </a:p>
                  </a:txBody>
                  <a:tcPr>
                    <a:solidFill>
                      <a:schemeClr val="accent3">
                        <a:lumMod val="20000"/>
                        <a:lumOff val="80000"/>
                      </a:schemeClr>
                    </a:solidFill>
                  </a:tcPr>
                </a:tc>
              </a:tr>
              <a:tr h="1293833">
                <a:tc>
                  <a:txBody>
                    <a:bodyPr/>
                    <a:lstStyle/>
                    <a:p>
                      <a:pPr marL="285750" indent="-285750" algn="just">
                        <a:buFont typeface="Wingdings" panose="05000000000000000000" pitchFamily="2" charset="2"/>
                        <a:buChar char="Ø"/>
                      </a:pPr>
                      <a:r>
                        <a:rPr lang="si-LK" b="1" dirty="0" smtClean="0">
                          <a:solidFill>
                            <a:srgbClr val="002060"/>
                          </a:solidFill>
                        </a:rPr>
                        <a:t>සබරගමුව</a:t>
                      </a:r>
                      <a:r>
                        <a:rPr lang="si-LK" b="1" baseline="0" dirty="0" smtClean="0">
                          <a:solidFill>
                            <a:srgbClr val="002060"/>
                          </a:solidFill>
                        </a:rPr>
                        <a:t> පළාතේ සුළු හා මධ්‍ය පරිමාණ කර්මාන්තකරුවන් මුහුණදෙන සහතිකකරණ ගැටළු, සන්නාමකරණය වෙළඳජාල ගොඩනැංවීම, නිෂ්පාදන නව්‍යකරණය ඉලක්ක කොටගෙන ව්‍යාපෘති ක්‍රියාත්මක කිරීම තුළින් ව්‍යවසාය සංවර්ධනයක් පළාත තුළ ඇති කිරීම. </a:t>
                      </a:r>
                      <a:endParaRPr lang="en-US" b="1" dirty="0">
                        <a:solidFill>
                          <a:srgbClr val="002060"/>
                        </a:solidFill>
                      </a:endParaRPr>
                    </a:p>
                  </a:txBody>
                  <a:tcPr>
                    <a:solidFill>
                      <a:schemeClr val="accent4">
                        <a:lumMod val="20000"/>
                        <a:lumOff val="80000"/>
                      </a:schemeClr>
                    </a:solidFill>
                  </a:tcPr>
                </a:tc>
              </a:tr>
            </a:tbl>
          </a:graphicData>
        </a:graphic>
      </p:graphicFrame>
    </p:spTree>
    <p:extLst>
      <p:ext uri="{BB962C8B-B14F-4D97-AF65-F5344CB8AC3E}">
        <p14:creationId xmlns:p14="http://schemas.microsoft.com/office/powerpoint/2010/main" val="3635426416"/>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6"/>
            <a:ext cx="10515600" cy="1238592"/>
          </a:xfrm>
        </p:spPr>
        <p:txBody>
          <a:bodyPr>
            <a:normAutofit/>
          </a:bodyPr>
          <a:lstStyle/>
          <a:p>
            <a:r>
              <a:rPr lang="si-LK" sz="3600" b="1" dirty="0" smtClean="0">
                <a:solidFill>
                  <a:srgbClr val="002060"/>
                </a:solidFill>
              </a:rPr>
              <a:t>පළාත් සංවර්ධන විභවතා</a:t>
            </a:r>
            <a:endParaRPr lang="en-US" sz="3600" b="1" dirty="0">
              <a:solidFill>
                <a:srgbClr val="002060"/>
              </a:solidFill>
            </a:endParaRPr>
          </a:p>
        </p:txBody>
      </p:sp>
      <p:sp>
        <p:nvSpPr>
          <p:cNvPr id="4" name="Content Placeholder 2"/>
          <p:cNvSpPr txBox="1">
            <a:spLocks/>
          </p:cNvSpPr>
          <p:nvPr/>
        </p:nvSpPr>
        <p:spPr>
          <a:xfrm>
            <a:off x="990600" y="1422400"/>
            <a:ext cx="10515600" cy="4906963"/>
          </a:xfrm>
          <a:prstGeom prst="rect">
            <a:avLst/>
          </a:prstGeom>
          <a:noFill/>
        </p:spPr>
        <p:txBody>
          <a:bodyPr vert="horz" lIns="91440" tIns="45720" rIns="91440" bIns="45720" rtlCol="0">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514350" indent="-514350">
              <a:buFont typeface="Arial" panose="020B0604020202020204" pitchFamily="34" charset="0"/>
              <a:buAutoNum type="romanLcPeriod"/>
            </a:pPr>
            <a:r>
              <a:rPr lang="si-LK" sz="2000" dirty="0" smtClean="0">
                <a:solidFill>
                  <a:srgbClr val="7030A0"/>
                </a:solidFill>
              </a:rPr>
              <a:t>සංචාරක කර්මාන්ත සංවර්ධනය සඳහා ඉහළ විභවතාවයක් පළාත තුළ දක්නට ලැබීම.</a:t>
            </a:r>
          </a:p>
          <a:p>
            <a:pPr marL="914400" indent="-344488">
              <a:buFont typeface="Wingdings" panose="05000000000000000000" pitchFamily="2" charset="2"/>
              <a:buChar char="Ø"/>
            </a:pPr>
            <a:r>
              <a:rPr lang="si-LK" sz="1600" dirty="0" smtClean="0"/>
              <a:t>ශ්‍රී පාදස්ථානය, සමන් දේවාලය, පින්නවල අලි අනාථාගාරය, සත්ත්ව උද්‍යානය, පින්නවල ඉපැරණිගම, උඩවලව වන උද්‍යානය, ඇත් අතුරු සෙවන, සිංහරාජ වනාන්තරය හා දියඇලි, බෞද්ධ සිද්ධස්ථාන විශාල ප්‍රමාණයක් සබරගමුව පළාත තුළ පැවතීම  </a:t>
            </a:r>
          </a:p>
          <a:p>
            <a:pPr marL="514350" indent="-514350">
              <a:buFont typeface="+mj-lt"/>
              <a:buAutoNum type="romanLcPeriod" startAt="2"/>
            </a:pPr>
            <a:r>
              <a:rPr lang="si-LK" sz="2000" b="1" dirty="0" smtClean="0">
                <a:solidFill>
                  <a:srgbClr val="7030A0"/>
                </a:solidFill>
              </a:rPr>
              <a:t>වගාවට යොදා ගත හැකි විශාල ඉඩම් ප්‍රමාණයක් පළාත තුළ පැවතීම </a:t>
            </a:r>
          </a:p>
          <a:p>
            <a:pPr marL="0" indent="0">
              <a:buNone/>
            </a:pPr>
            <a:endParaRPr lang="si-LK" sz="1400" b="1" dirty="0" smtClean="0"/>
          </a:p>
          <a:p>
            <a:pPr marL="0" indent="0">
              <a:buFont typeface="Arial" panose="020B0604020202020204" pitchFamily="34" charset="0"/>
              <a:buNone/>
            </a:pPr>
            <a:endParaRPr lang="si-LK" sz="1400" b="1" dirty="0" smtClean="0"/>
          </a:p>
          <a:p>
            <a:pPr marL="0" indent="0">
              <a:buFont typeface="Arial" panose="020B0604020202020204" pitchFamily="34" charset="0"/>
              <a:buNone/>
            </a:pPr>
            <a:endParaRPr lang="si-LK" sz="1400" b="1" dirty="0"/>
          </a:p>
          <a:p>
            <a:pPr marL="0" indent="0">
              <a:buFont typeface="Arial" panose="020B0604020202020204" pitchFamily="34" charset="0"/>
              <a:buNone/>
            </a:pPr>
            <a:endParaRPr lang="si-LK" sz="1400" b="1" dirty="0" smtClean="0"/>
          </a:p>
          <a:p>
            <a:pPr marL="0" indent="0">
              <a:buFont typeface="Arial" panose="020B0604020202020204" pitchFamily="34" charset="0"/>
              <a:buNone/>
            </a:pPr>
            <a:endParaRPr lang="si-LK" sz="1400" b="1" dirty="0"/>
          </a:p>
          <a:p>
            <a:pPr marL="0" indent="0">
              <a:buFont typeface="Arial" panose="020B0604020202020204" pitchFamily="34" charset="0"/>
              <a:buNone/>
            </a:pPr>
            <a:endParaRPr lang="si-LK" sz="1400" b="1" dirty="0" smtClean="0"/>
          </a:p>
          <a:p>
            <a:pPr marL="0" indent="0">
              <a:buFont typeface="Arial" panose="020B0604020202020204" pitchFamily="34" charset="0"/>
              <a:buNone/>
            </a:pPr>
            <a:endParaRPr lang="si-LK" sz="1400" b="1" dirty="0"/>
          </a:p>
          <a:p>
            <a:pPr marL="0" indent="0">
              <a:buFont typeface="Arial" panose="020B0604020202020204" pitchFamily="34" charset="0"/>
              <a:buNone/>
            </a:pPr>
            <a:endParaRPr lang="si-LK" sz="1400" b="1" dirty="0" smtClean="0"/>
          </a:p>
          <a:p>
            <a:pPr marL="0" indent="0">
              <a:buFont typeface="Arial" panose="020B0604020202020204" pitchFamily="34" charset="0"/>
              <a:buNone/>
            </a:pPr>
            <a:endParaRPr lang="si-LK" sz="1400" b="1" dirty="0"/>
          </a:p>
          <a:p>
            <a:pPr marL="0" indent="0">
              <a:buFont typeface="Arial" panose="020B0604020202020204" pitchFamily="34" charset="0"/>
              <a:buNone/>
            </a:pPr>
            <a:r>
              <a:rPr lang="si-LK" sz="1400" b="1" dirty="0" smtClean="0"/>
              <a:t>					</a:t>
            </a:r>
          </a:p>
          <a:p>
            <a:pPr marL="0" indent="0">
              <a:buFont typeface="Arial" panose="020B0604020202020204" pitchFamily="34" charset="0"/>
              <a:buNone/>
            </a:pPr>
            <a:r>
              <a:rPr lang="si-LK" sz="1400" b="1" dirty="0"/>
              <a:t>	</a:t>
            </a:r>
            <a:r>
              <a:rPr lang="si-LK" sz="1400" b="1" dirty="0" smtClean="0"/>
              <a:t>					මූලාශ්‍රය: පළාත් සංඛ්‍යාලේඛන අත්පොත - 2019</a:t>
            </a:r>
          </a:p>
          <a:p>
            <a:pPr marL="0" indent="0">
              <a:buFont typeface="Arial" panose="020B0604020202020204" pitchFamily="34" charset="0"/>
              <a:buNone/>
            </a:pPr>
            <a:endParaRPr lang="si-LK" sz="1400" b="1" dirty="0" smtClean="0"/>
          </a:p>
          <a:p>
            <a:pPr marL="0" indent="0">
              <a:buFont typeface="Arial" panose="020B0604020202020204" pitchFamily="34" charset="0"/>
              <a:buNone/>
            </a:pPr>
            <a:endParaRPr lang="si-LK" sz="1400" b="1" dirty="0" smtClean="0"/>
          </a:p>
          <a:p>
            <a:pPr marL="0" indent="0">
              <a:buFont typeface="Arial" panose="020B0604020202020204" pitchFamily="34" charset="0"/>
              <a:buNone/>
            </a:pPr>
            <a:endParaRPr lang="si-LK" sz="1400" b="1" dirty="0" smtClean="0"/>
          </a:p>
          <a:p>
            <a:pPr marL="0" indent="0">
              <a:buFont typeface="Arial" panose="020B0604020202020204" pitchFamily="34" charset="0"/>
              <a:buNone/>
            </a:pPr>
            <a:endParaRPr lang="si-LK" sz="1400" b="1" dirty="0" smtClean="0"/>
          </a:p>
          <a:p>
            <a:pPr marL="0" indent="0">
              <a:buFont typeface="Arial" panose="020B0604020202020204" pitchFamily="34" charset="0"/>
              <a:buNone/>
            </a:pPr>
            <a:endParaRPr lang="si-LK" sz="1400" b="1" dirty="0" smtClean="0"/>
          </a:p>
          <a:p>
            <a:pPr marL="0" indent="0">
              <a:buFont typeface="Arial" panose="020B0604020202020204" pitchFamily="34" charset="0"/>
              <a:buNone/>
            </a:pPr>
            <a:endParaRPr lang="si-LK" sz="1400" b="1" dirty="0" smtClean="0"/>
          </a:p>
          <a:p>
            <a:pPr marL="0" indent="0">
              <a:buFont typeface="Arial" panose="020B0604020202020204" pitchFamily="34" charset="0"/>
              <a:buNone/>
            </a:pPr>
            <a:endParaRPr lang="en-US" dirty="0"/>
          </a:p>
        </p:txBody>
      </p:sp>
      <p:graphicFrame>
        <p:nvGraphicFramePr>
          <p:cNvPr id="5" name="Table 4"/>
          <p:cNvGraphicFramePr>
            <a:graphicFrameLocks noGrp="1"/>
          </p:cNvGraphicFramePr>
          <p:nvPr>
            <p:extLst>
              <p:ext uri="{D42A27DB-BD31-4B8C-83A1-F6EECF244321}">
                <p14:modId xmlns:p14="http://schemas.microsoft.com/office/powerpoint/2010/main" val="440781379"/>
              </p:ext>
            </p:extLst>
          </p:nvPr>
        </p:nvGraphicFramePr>
        <p:xfrm>
          <a:off x="1712686" y="2895287"/>
          <a:ext cx="4731657" cy="3270382"/>
        </p:xfrm>
        <a:graphic>
          <a:graphicData uri="http://schemas.openxmlformats.org/drawingml/2006/table">
            <a:tbl>
              <a:tblPr firstRow="1" bandRow="1">
                <a:tableStyleId>{F5AB1C69-6EDB-4FF4-983F-18BD219EF322}</a:tableStyleId>
              </a:tblPr>
              <a:tblGrid>
                <a:gridCol w="2293257"/>
                <a:gridCol w="1277257"/>
                <a:gridCol w="1161143"/>
              </a:tblGrid>
              <a:tr h="208867">
                <a:tc rowSpan="2">
                  <a:txBody>
                    <a:bodyPr/>
                    <a:lstStyle/>
                    <a:p>
                      <a:pPr algn="ctr"/>
                      <a:r>
                        <a:rPr lang="si-LK" sz="1200" b="1" dirty="0" smtClean="0"/>
                        <a:t>විස්තරය</a:t>
                      </a:r>
                      <a:endParaRPr lang="en-US" sz="1200" b="1" dirty="0"/>
                    </a:p>
                  </a:txBody>
                  <a:tcPr/>
                </a:tc>
                <a:tc gridSpan="2">
                  <a:txBody>
                    <a:bodyPr/>
                    <a:lstStyle/>
                    <a:p>
                      <a:pPr algn="ctr"/>
                      <a:r>
                        <a:rPr lang="si-LK" sz="1200" b="1" dirty="0" smtClean="0"/>
                        <a:t>ඉඩම්</a:t>
                      </a:r>
                      <a:r>
                        <a:rPr lang="si-LK" sz="1200" b="1" baseline="0" dirty="0" smtClean="0"/>
                        <a:t> ප්‍රමාණය</a:t>
                      </a:r>
                      <a:endParaRPr lang="en-US" sz="1200" b="1" dirty="0"/>
                    </a:p>
                  </a:txBody>
                  <a:tcPr/>
                </a:tc>
                <a:tc hMerge="1">
                  <a:txBody>
                    <a:bodyPr/>
                    <a:lstStyle/>
                    <a:p>
                      <a:endParaRPr lang="en-US" sz="1400" dirty="0"/>
                    </a:p>
                  </a:txBody>
                  <a:tcPr/>
                </a:tc>
              </a:tr>
              <a:tr h="0">
                <a:tc vMerge="1">
                  <a:txBody>
                    <a:bodyPr/>
                    <a:lstStyle/>
                    <a:p>
                      <a:endParaRPr lang="en-US" sz="1400" dirty="0"/>
                    </a:p>
                  </a:txBody>
                  <a:tcPr/>
                </a:tc>
                <a:tc>
                  <a:txBody>
                    <a:bodyPr/>
                    <a:lstStyle/>
                    <a:p>
                      <a:pPr algn="ctr"/>
                      <a:r>
                        <a:rPr lang="si-LK" sz="1200" b="1" dirty="0" smtClean="0"/>
                        <a:t>භුමි ප්‍රමාණය</a:t>
                      </a:r>
                      <a:endParaRPr lang="en-US" sz="1200" b="1" dirty="0"/>
                    </a:p>
                  </a:txBody>
                  <a:tcPr/>
                </a:tc>
                <a:tc>
                  <a:txBody>
                    <a:bodyPr/>
                    <a:lstStyle/>
                    <a:p>
                      <a:pPr algn="ctr"/>
                      <a:r>
                        <a:rPr lang="si-LK" sz="1200" b="1" dirty="0" smtClean="0"/>
                        <a:t>ප්‍රතිශතය%</a:t>
                      </a:r>
                      <a:endParaRPr lang="en-US" sz="1200" b="1" dirty="0"/>
                    </a:p>
                  </a:txBody>
                  <a:tcPr/>
                </a:tc>
              </a:tr>
              <a:tr h="167094">
                <a:tc>
                  <a:txBody>
                    <a:bodyPr/>
                    <a:lstStyle/>
                    <a:p>
                      <a:r>
                        <a:rPr lang="si-LK" sz="1000" dirty="0" smtClean="0"/>
                        <a:t>වනාන්තර</a:t>
                      </a:r>
                      <a:endParaRPr lang="en-US" sz="1000" dirty="0"/>
                    </a:p>
                  </a:txBody>
                  <a:tcPr/>
                </a:tc>
                <a:tc>
                  <a:txBody>
                    <a:bodyPr/>
                    <a:lstStyle/>
                    <a:p>
                      <a:pPr algn="ctr"/>
                      <a:r>
                        <a:rPr lang="si-LK" sz="1000" dirty="0" smtClean="0"/>
                        <a:t>94,716</a:t>
                      </a:r>
                      <a:endParaRPr lang="en-US" sz="1000" dirty="0"/>
                    </a:p>
                  </a:txBody>
                  <a:tcPr/>
                </a:tc>
                <a:tc>
                  <a:txBody>
                    <a:bodyPr/>
                    <a:lstStyle/>
                    <a:p>
                      <a:pPr algn="ctr"/>
                      <a:r>
                        <a:rPr lang="si-LK" sz="1000" dirty="0" smtClean="0"/>
                        <a:t>19.1%</a:t>
                      </a:r>
                      <a:endParaRPr lang="en-US" sz="1000" dirty="0"/>
                    </a:p>
                  </a:txBody>
                  <a:tcPr/>
                </a:tc>
              </a:tr>
              <a:tr h="167094">
                <a:tc>
                  <a:txBody>
                    <a:bodyPr/>
                    <a:lstStyle/>
                    <a:p>
                      <a:r>
                        <a:rPr lang="si-LK" sz="1000" dirty="0" smtClean="0"/>
                        <a:t>ගෙවතු</a:t>
                      </a:r>
                      <a:endParaRPr lang="en-US" sz="1000" dirty="0"/>
                    </a:p>
                  </a:txBody>
                  <a:tcPr/>
                </a:tc>
                <a:tc>
                  <a:txBody>
                    <a:bodyPr/>
                    <a:lstStyle/>
                    <a:p>
                      <a:pPr algn="ctr"/>
                      <a:r>
                        <a:rPr lang="si-LK" sz="1000" dirty="0" smtClean="0"/>
                        <a:t>129,356</a:t>
                      </a:r>
                      <a:endParaRPr lang="en-US" sz="1000" dirty="0"/>
                    </a:p>
                  </a:txBody>
                  <a:tcPr/>
                </a:tc>
                <a:tc>
                  <a:txBody>
                    <a:bodyPr/>
                    <a:lstStyle/>
                    <a:p>
                      <a:pPr algn="ctr"/>
                      <a:r>
                        <a:rPr lang="si-LK" sz="1000" dirty="0" smtClean="0"/>
                        <a:t>26%</a:t>
                      </a:r>
                      <a:endParaRPr lang="en-US" sz="1000" dirty="0"/>
                    </a:p>
                  </a:txBody>
                  <a:tcPr/>
                </a:tc>
              </a:tr>
              <a:tr h="167094">
                <a:tc>
                  <a:txBody>
                    <a:bodyPr/>
                    <a:lstStyle/>
                    <a:p>
                      <a:r>
                        <a:rPr lang="si-LK" sz="1000" dirty="0" smtClean="0"/>
                        <a:t>අස්වද්දන ලද කුඹුරු</a:t>
                      </a:r>
                      <a:endParaRPr lang="en-US" sz="1000" dirty="0"/>
                    </a:p>
                  </a:txBody>
                  <a:tcPr/>
                </a:tc>
                <a:tc>
                  <a:txBody>
                    <a:bodyPr/>
                    <a:lstStyle/>
                    <a:p>
                      <a:pPr algn="ctr"/>
                      <a:r>
                        <a:rPr lang="si-LK" sz="1000" dirty="0" smtClean="0"/>
                        <a:t>29,319</a:t>
                      </a:r>
                      <a:endParaRPr lang="en-US" sz="1000" dirty="0"/>
                    </a:p>
                  </a:txBody>
                  <a:tcPr/>
                </a:tc>
                <a:tc>
                  <a:txBody>
                    <a:bodyPr/>
                    <a:lstStyle/>
                    <a:p>
                      <a:pPr algn="ctr"/>
                      <a:r>
                        <a:rPr lang="si-LK" sz="1000" dirty="0" smtClean="0"/>
                        <a:t>5.6%</a:t>
                      </a:r>
                      <a:endParaRPr lang="en-US" sz="1000" dirty="0"/>
                    </a:p>
                  </a:txBody>
                  <a:tcPr/>
                </a:tc>
              </a:tr>
              <a:tr h="167094">
                <a:tc>
                  <a:txBody>
                    <a:bodyPr/>
                    <a:lstStyle/>
                    <a:p>
                      <a:r>
                        <a:rPr lang="si-LK" sz="1000" dirty="0" smtClean="0"/>
                        <a:t>බහු වාර්ෂික බෝග (තේ,</a:t>
                      </a:r>
                      <a:r>
                        <a:rPr lang="si-LK" sz="1000" baseline="0" dirty="0" smtClean="0"/>
                        <a:t> පොල්, රබර්</a:t>
                      </a:r>
                      <a:r>
                        <a:rPr lang="si-LK" sz="1000" dirty="0" smtClean="0"/>
                        <a:t>)</a:t>
                      </a:r>
                      <a:endParaRPr lang="en-US" sz="1000" dirty="0"/>
                    </a:p>
                  </a:txBody>
                  <a:tcPr/>
                </a:tc>
                <a:tc>
                  <a:txBody>
                    <a:bodyPr/>
                    <a:lstStyle/>
                    <a:p>
                      <a:pPr algn="ctr"/>
                      <a:r>
                        <a:rPr lang="si-LK" sz="1000" dirty="0" smtClean="0"/>
                        <a:t>174,810</a:t>
                      </a:r>
                      <a:endParaRPr lang="en-US" sz="1000" dirty="0"/>
                    </a:p>
                  </a:txBody>
                  <a:tcPr/>
                </a:tc>
                <a:tc>
                  <a:txBody>
                    <a:bodyPr/>
                    <a:lstStyle/>
                    <a:p>
                      <a:pPr algn="ctr"/>
                      <a:r>
                        <a:rPr lang="si-LK" sz="1000" dirty="0" smtClean="0"/>
                        <a:t>35.2%</a:t>
                      </a:r>
                      <a:endParaRPr lang="en-US" sz="1000" dirty="0"/>
                    </a:p>
                  </a:txBody>
                  <a:tcPr/>
                </a:tc>
              </a:tr>
              <a:tr h="167094">
                <a:tc>
                  <a:txBody>
                    <a:bodyPr/>
                    <a:lstStyle/>
                    <a:p>
                      <a:r>
                        <a:rPr lang="si-LK" sz="1000" dirty="0" smtClean="0"/>
                        <a:t>වෙනත්</a:t>
                      </a:r>
                      <a:r>
                        <a:rPr lang="si-LK" sz="1000" baseline="0" dirty="0" smtClean="0"/>
                        <a:t> බෝග</a:t>
                      </a:r>
                      <a:endParaRPr lang="en-US" sz="1000" dirty="0"/>
                    </a:p>
                  </a:txBody>
                  <a:tcPr/>
                </a:tc>
                <a:tc>
                  <a:txBody>
                    <a:bodyPr/>
                    <a:lstStyle/>
                    <a:p>
                      <a:pPr algn="ctr"/>
                      <a:r>
                        <a:rPr lang="si-LK" sz="1000" dirty="0" smtClean="0"/>
                        <a:t>8,457</a:t>
                      </a:r>
                      <a:endParaRPr lang="en-US" sz="1000" dirty="0"/>
                    </a:p>
                  </a:txBody>
                  <a:tcPr/>
                </a:tc>
                <a:tc>
                  <a:txBody>
                    <a:bodyPr/>
                    <a:lstStyle/>
                    <a:p>
                      <a:pPr algn="ctr"/>
                      <a:r>
                        <a:rPr lang="si-LK" sz="1000" dirty="0" smtClean="0"/>
                        <a:t>1.7%</a:t>
                      </a:r>
                      <a:endParaRPr lang="en-US" sz="1000" dirty="0"/>
                    </a:p>
                  </a:txBody>
                  <a:tcPr/>
                </a:tc>
              </a:tr>
              <a:tr h="167094">
                <a:tc>
                  <a:txBody>
                    <a:bodyPr/>
                    <a:lstStyle/>
                    <a:p>
                      <a:r>
                        <a:rPr lang="si-LK" sz="1000" dirty="0" smtClean="0"/>
                        <a:t>අභ්‍යන්තර</a:t>
                      </a:r>
                      <a:r>
                        <a:rPr lang="si-LK" sz="1000" baseline="0" dirty="0" smtClean="0"/>
                        <a:t> ජලාශ</a:t>
                      </a:r>
                      <a:endParaRPr lang="en-US" sz="1000" dirty="0"/>
                    </a:p>
                  </a:txBody>
                  <a:tcPr/>
                </a:tc>
                <a:tc>
                  <a:txBody>
                    <a:bodyPr/>
                    <a:lstStyle/>
                    <a:p>
                      <a:pPr algn="ctr"/>
                      <a:r>
                        <a:rPr lang="si-LK" sz="1000" dirty="0" smtClean="0"/>
                        <a:t>7,726</a:t>
                      </a:r>
                      <a:endParaRPr lang="en-US" sz="1000" dirty="0"/>
                    </a:p>
                  </a:txBody>
                  <a:tcPr/>
                </a:tc>
                <a:tc>
                  <a:txBody>
                    <a:bodyPr/>
                    <a:lstStyle/>
                    <a:p>
                      <a:pPr algn="ctr"/>
                      <a:r>
                        <a:rPr lang="si-LK" sz="1000" dirty="0" smtClean="0"/>
                        <a:t>1.6%</a:t>
                      </a:r>
                      <a:endParaRPr lang="en-US" sz="1000" dirty="0"/>
                    </a:p>
                  </a:txBody>
                  <a:tcPr/>
                </a:tc>
              </a:tr>
              <a:tr h="167094">
                <a:tc>
                  <a:txBody>
                    <a:bodyPr/>
                    <a:lstStyle/>
                    <a:p>
                      <a:r>
                        <a:rPr lang="si-LK" sz="1000" dirty="0" smtClean="0"/>
                        <a:t>අතහැර දමන</a:t>
                      </a:r>
                      <a:r>
                        <a:rPr lang="si-LK" sz="1000" baseline="0" dirty="0" smtClean="0"/>
                        <a:t> ලද මුඩුබිම්</a:t>
                      </a:r>
                      <a:endParaRPr lang="en-US" sz="1000" dirty="0"/>
                    </a:p>
                  </a:txBody>
                  <a:tcPr/>
                </a:tc>
                <a:tc>
                  <a:txBody>
                    <a:bodyPr/>
                    <a:lstStyle/>
                    <a:p>
                      <a:pPr algn="ctr"/>
                      <a:r>
                        <a:rPr lang="si-LK" sz="1000" dirty="0" smtClean="0"/>
                        <a:t>2,922</a:t>
                      </a:r>
                      <a:endParaRPr lang="en-US" sz="1000" dirty="0"/>
                    </a:p>
                  </a:txBody>
                  <a:tcPr/>
                </a:tc>
                <a:tc>
                  <a:txBody>
                    <a:bodyPr/>
                    <a:lstStyle/>
                    <a:p>
                      <a:pPr algn="ctr"/>
                      <a:r>
                        <a:rPr lang="si-LK" sz="1000" dirty="0" smtClean="0"/>
                        <a:t>0.6</a:t>
                      </a:r>
                      <a:endParaRPr lang="en-US" sz="1000" dirty="0"/>
                    </a:p>
                  </a:txBody>
                  <a:tcPr/>
                </a:tc>
              </a:tr>
              <a:tr h="167094">
                <a:tc>
                  <a:txBody>
                    <a:bodyPr/>
                    <a:lstStyle/>
                    <a:p>
                      <a:r>
                        <a:rPr lang="si-LK" sz="1000" dirty="0" smtClean="0"/>
                        <a:t>මාර්ග/ගොඩනැගිලි/ක්‍රීඩා</a:t>
                      </a:r>
                      <a:r>
                        <a:rPr lang="si-LK" sz="1000" baseline="0" dirty="0" smtClean="0"/>
                        <a:t> පිටි</a:t>
                      </a:r>
                      <a:endParaRPr lang="en-US" sz="1000" dirty="0"/>
                    </a:p>
                  </a:txBody>
                  <a:tcPr/>
                </a:tc>
                <a:tc>
                  <a:txBody>
                    <a:bodyPr/>
                    <a:lstStyle/>
                    <a:p>
                      <a:pPr algn="ctr"/>
                      <a:r>
                        <a:rPr lang="si-LK" sz="1000" dirty="0" smtClean="0"/>
                        <a:t>2,366</a:t>
                      </a:r>
                      <a:endParaRPr lang="en-US" sz="1000" dirty="0"/>
                    </a:p>
                  </a:txBody>
                  <a:tcPr/>
                </a:tc>
                <a:tc>
                  <a:txBody>
                    <a:bodyPr/>
                    <a:lstStyle/>
                    <a:p>
                      <a:pPr algn="ctr"/>
                      <a:r>
                        <a:rPr lang="si-LK" sz="1000" dirty="0" smtClean="0"/>
                        <a:t>0.5</a:t>
                      </a:r>
                      <a:endParaRPr lang="en-US" sz="1000" dirty="0"/>
                    </a:p>
                  </a:txBody>
                  <a:tcPr/>
                </a:tc>
              </a:tr>
              <a:tr h="167094">
                <a:tc>
                  <a:txBody>
                    <a:bodyPr/>
                    <a:lstStyle/>
                    <a:p>
                      <a:r>
                        <a:rPr lang="si-LK" sz="1000" dirty="0" smtClean="0"/>
                        <a:t>ළඳු කලෑ/ හේන්</a:t>
                      </a:r>
                      <a:endParaRPr lang="en-US" sz="1000" dirty="0"/>
                    </a:p>
                  </a:txBody>
                  <a:tcPr/>
                </a:tc>
                <a:tc>
                  <a:txBody>
                    <a:bodyPr/>
                    <a:lstStyle/>
                    <a:p>
                      <a:pPr algn="ctr"/>
                      <a:r>
                        <a:rPr lang="si-LK" sz="1000" dirty="0" smtClean="0"/>
                        <a:t>40,799</a:t>
                      </a:r>
                      <a:endParaRPr lang="en-US" sz="1000" dirty="0"/>
                    </a:p>
                  </a:txBody>
                  <a:tcPr/>
                </a:tc>
                <a:tc>
                  <a:txBody>
                    <a:bodyPr/>
                    <a:lstStyle/>
                    <a:p>
                      <a:pPr algn="ctr"/>
                      <a:r>
                        <a:rPr lang="si-LK" sz="1000" dirty="0" smtClean="0"/>
                        <a:t>8.2%</a:t>
                      </a:r>
                      <a:endParaRPr lang="en-US" sz="1000" dirty="0"/>
                    </a:p>
                  </a:txBody>
                  <a:tcPr/>
                </a:tc>
              </a:tr>
              <a:tr h="283342">
                <a:tc>
                  <a:txBody>
                    <a:bodyPr/>
                    <a:lstStyle/>
                    <a:p>
                      <a:r>
                        <a:rPr lang="si-LK" sz="1000" dirty="0" smtClean="0"/>
                        <a:t>වෙනත්</a:t>
                      </a:r>
                      <a:endParaRPr lang="en-US" sz="1000" dirty="0"/>
                    </a:p>
                  </a:txBody>
                  <a:tcPr/>
                </a:tc>
                <a:tc>
                  <a:txBody>
                    <a:bodyPr/>
                    <a:lstStyle/>
                    <a:p>
                      <a:pPr algn="ctr"/>
                      <a:r>
                        <a:rPr lang="si-LK" sz="1000" dirty="0" smtClean="0"/>
                        <a:t>6,329</a:t>
                      </a:r>
                      <a:endParaRPr lang="en-US" sz="1000" dirty="0"/>
                    </a:p>
                  </a:txBody>
                  <a:tcPr/>
                </a:tc>
                <a:tc>
                  <a:txBody>
                    <a:bodyPr/>
                    <a:lstStyle/>
                    <a:p>
                      <a:pPr algn="ctr"/>
                      <a:r>
                        <a:rPr lang="si-LK" sz="1000" dirty="0" smtClean="0"/>
                        <a:t>1.3%</a:t>
                      </a:r>
                      <a:endParaRPr lang="en-US" sz="1000" dirty="0"/>
                    </a:p>
                  </a:txBody>
                  <a:tcPr/>
                </a:tc>
              </a:tr>
              <a:tr h="0">
                <a:tc>
                  <a:txBody>
                    <a:bodyPr/>
                    <a:lstStyle/>
                    <a:p>
                      <a:r>
                        <a:rPr lang="si-LK" sz="1000" b="1" dirty="0" smtClean="0"/>
                        <a:t>සමස්ත එකතුව</a:t>
                      </a:r>
                      <a:endParaRPr lang="en-US" sz="1000" b="1" dirty="0"/>
                    </a:p>
                  </a:txBody>
                  <a:tcPr/>
                </a:tc>
                <a:tc>
                  <a:txBody>
                    <a:bodyPr/>
                    <a:lstStyle/>
                    <a:p>
                      <a:pPr algn="ctr"/>
                      <a:r>
                        <a:rPr lang="si-LK" sz="1000" b="1" dirty="0" smtClean="0"/>
                        <a:t>496,800</a:t>
                      </a:r>
                      <a:endParaRPr lang="en-US" sz="1000" b="1" dirty="0"/>
                    </a:p>
                  </a:txBody>
                  <a:tcPr/>
                </a:tc>
                <a:tc>
                  <a:txBody>
                    <a:bodyPr/>
                    <a:lstStyle/>
                    <a:p>
                      <a:pPr algn="ctr"/>
                      <a:r>
                        <a:rPr lang="si-LK" sz="1000" b="1" dirty="0" smtClean="0"/>
                        <a:t>100%</a:t>
                      </a:r>
                      <a:endParaRPr lang="en-US" sz="1000" b="1" dirty="0"/>
                    </a:p>
                  </a:txBody>
                  <a:tcPr/>
                </a:tc>
              </a:tr>
            </a:tbl>
          </a:graphicData>
        </a:graphic>
      </p:graphicFrame>
    </p:spTree>
    <p:extLst>
      <p:ext uri="{BB962C8B-B14F-4D97-AF65-F5344CB8AC3E}">
        <p14:creationId xmlns:p14="http://schemas.microsoft.com/office/powerpoint/2010/main" val="2729361033"/>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2"/>
          <p:cNvSpPr txBox="1">
            <a:spLocks/>
          </p:cNvSpPr>
          <p:nvPr/>
        </p:nvSpPr>
        <p:spPr>
          <a:xfrm>
            <a:off x="990600" y="580572"/>
            <a:ext cx="10515600" cy="5748792"/>
          </a:xfrm>
          <a:prstGeom prst="rect">
            <a:avLst/>
          </a:prstGeom>
          <a:noFill/>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514350" indent="-514350">
              <a:buFont typeface="Arial" panose="020B0604020202020204" pitchFamily="34" charset="0"/>
              <a:buAutoNum type="romanLcPeriod" startAt="3"/>
            </a:pPr>
            <a:r>
              <a:rPr lang="si-LK" sz="2000" b="1" dirty="0" smtClean="0">
                <a:solidFill>
                  <a:srgbClr val="7030A0"/>
                </a:solidFill>
              </a:rPr>
              <a:t>වාණිජ බෝග වගාව සඳහා හිතකර දේශගුණික සාධක වලින් යුක්ත කළාපයක් වීම </a:t>
            </a:r>
          </a:p>
          <a:p>
            <a:pPr marL="0" indent="0">
              <a:buNone/>
            </a:pPr>
            <a:r>
              <a:rPr lang="si-LK" sz="2000" b="1" dirty="0"/>
              <a:t>	</a:t>
            </a:r>
            <a:r>
              <a:rPr lang="si-LK" sz="2000" b="1" dirty="0" smtClean="0"/>
              <a:t>සබරගමුව පළාත තෙත් කළාපය තුළ පිහිටා ඇති නිසා නිරිතදිග මෝසම්, ඊසාන දිග මෝසම් හා සංවහන වැසි තුළින් ඉතා හොඳ වර්ෂාපතනයක් ලැබේ. සාමාන්‍ය උෂ්ණත්වය </a:t>
            </a:r>
            <a:r>
              <a:rPr lang="si-LK" sz="2000" dirty="0"/>
              <a:t>22</a:t>
            </a:r>
            <a:r>
              <a:rPr lang="si-LK" sz="2000" baseline="30000" dirty="0"/>
              <a:t>0 </a:t>
            </a:r>
            <a:r>
              <a:rPr lang="en-US" sz="2000" dirty="0"/>
              <a:t>C </a:t>
            </a:r>
            <a:r>
              <a:rPr lang="si-LK" sz="2000" dirty="0"/>
              <a:t>- 30</a:t>
            </a:r>
            <a:r>
              <a:rPr lang="si-LK" sz="2000" baseline="30000" dirty="0"/>
              <a:t>0 </a:t>
            </a:r>
            <a:r>
              <a:rPr lang="en-US" sz="2000" dirty="0" smtClean="0"/>
              <a:t>C </a:t>
            </a:r>
            <a:r>
              <a:rPr lang="si-LK" sz="2000" dirty="0" smtClean="0"/>
              <a:t>අතර අගයක් ගනු ලබන නිසා සමබර උෂ්ණත්වයක් ලැබේ. </a:t>
            </a:r>
          </a:p>
          <a:p>
            <a:pPr marL="0" indent="0">
              <a:buNone/>
            </a:pPr>
            <a:endParaRPr lang="si-LK" sz="2000" b="1" dirty="0" smtClean="0"/>
          </a:p>
          <a:p>
            <a:pPr marL="0" indent="0">
              <a:buNone/>
            </a:pPr>
            <a:r>
              <a:rPr lang="en-US" sz="2000" b="1" dirty="0" smtClean="0">
                <a:solidFill>
                  <a:srgbClr val="7030A0"/>
                </a:solidFill>
              </a:rPr>
              <a:t>iv.</a:t>
            </a:r>
            <a:r>
              <a:rPr lang="si-LK" sz="2000" b="1" dirty="0" smtClean="0">
                <a:solidFill>
                  <a:srgbClr val="7030A0"/>
                </a:solidFill>
              </a:rPr>
              <a:t>   ව්‍යවසායකත්ව වැඩසටහන් බිම් මට්ටමට රැගෙන යා හැකි යාන්ත්‍රණයක් සබරගමුව පළාත් සභාව සතුවීම. </a:t>
            </a:r>
          </a:p>
          <a:p>
            <a:pPr marL="0" indent="0">
              <a:buNone/>
            </a:pPr>
            <a:r>
              <a:rPr lang="si-LK" sz="2000" b="1" dirty="0" smtClean="0"/>
              <a:t>සබරගමුව පළාත් සභාව සතු අමාත්‍යංශ 05ක් අතුරින් 04ක් ම ජීවනෝපාය සංවර්ධනයට දායක වන අමාත්‍යංශයන් ය. </a:t>
            </a:r>
          </a:p>
          <a:p>
            <a:pPr marL="682625" indent="-217488">
              <a:buFont typeface="Wingdings" panose="05000000000000000000" pitchFamily="2" charset="2"/>
              <a:buChar char="§"/>
            </a:pPr>
            <a:r>
              <a:rPr lang="si-LK" sz="2000" b="1" dirty="0" smtClean="0"/>
              <a:t>කෘෂිකර්ම අමාත්‍යංශය</a:t>
            </a:r>
          </a:p>
          <a:p>
            <a:pPr marL="682625" indent="-217488">
              <a:buFont typeface="Wingdings" panose="05000000000000000000" pitchFamily="2" charset="2"/>
              <a:buChar char="§"/>
            </a:pPr>
            <a:r>
              <a:rPr lang="si-LK" sz="2000" b="1" dirty="0" smtClean="0"/>
              <a:t>කර්මාන්ත අමාත්‍යංශය</a:t>
            </a:r>
          </a:p>
          <a:p>
            <a:pPr marL="682625" indent="-217488">
              <a:buFont typeface="Wingdings" panose="05000000000000000000" pitchFamily="2" charset="2"/>
              <a:buChar char="§"/>
            </a:pPr>
            <a:r>
              <a:rPr lang="si-LK" sz="2000" b="1" dirty="0" smtClean="0"/>
              <a:t>සංචාරක අමාත්‍යංශය</a:t>
            </a:r>
          </a:p>
          <a:p>
            <a:pPr marL="682625" indent="-217488">
              <a:buFont typeface="Wingdings" panose="05000000000000000000" pitchFamily="2" charset="2"/>
              <a:buChar char="§"/>
            </a:pPr>
            <a:r>
              <a:rPr lang="si-LK" sz="2000" b="1" dirty="0" smtClean="0"/>
              <a:t>ප්‍රධාන අමාත්‍යංශය (කාන්තා සංරචකය)</a:t>
            </a:r>
          </a:p>
          <a:p>
            <a:pPr marL="465137" indent="0">
              <a:buNone/>
            </a:pPr>
            <a:r>
              <a:rPr lang="si-LK" sz="2000" b="1" dirty="0" smtClean="0"/>
              <a:t>එලෙස ම මෙම අමාත්‍යංශ වලට සම්බන්ධ වූ දෙපාර්තමේන්තු රාශියක් පළාත් සභාව සතු බැවින් බිම් මට්ටමට ව්‍යවසායකත්ව වැඩසටහන් රැගෙන යාමට හැකියාව පවතී. </a:t>
            </a:r>
            <a:endParaRPr lang="si-LK" sz="2000" b="1" dirty="0"/>
          </a:p>
          <a:p>
            <a:pPr marL="0" indent="0">
              <a:buNone/>
            </a:pPr>
            <a:endParaRPr lang="si-LK" sz="1400" b="1" dirty="0" smtClean="0"/>
          </a:p>
          <a:p>
            <a:pPr marL="0" indent="0">
              <a:buFont typeface="Arial" panose="020B0604020202020204" pitchFamily="34" charset="0"/>
              <a:buNone/>
            </a:pPr>
            <a:endParaRPr lang="si-LK" sz="1400" b="1" dirty="0" smtClean="0"/>
          </a:p>
          <a:p>
            <a:pPr marL="0" indent="0">
              <a:buFont typeface="Arial" panose="020B0604020202020204" pitchFamily="34" charset="0"/>
              <a:buNone/>
            </a:pPr>
            <a:endParaRPr lang="si-LK" sz="1400" b="1" dirty="0" smtClean="0"/>
          </a:p>
          <a:p>
            <a:pPr marL="0" indent="0">
              <a:buFont typeface="Arial" panose="020B0604020202020204" pitchFamily="34" charset="0"/>
              <a:buNone/>
            </a:pPr>
            <a:endParaRPr lang="si-LK" sz="1400" b="1" dirty="0" smtClean="0"/>
          </a:p>
          <a:p>
            <a:pPr marL="0" indent="0">
              <a:buFont typeface="Arial" panose="020B0604020202020204" pitchFamily="34" charset="0"/>
              <a:buNone/>
            </a:pPr>
            <a:endParaRPr lang="si-LK" sz="1400" b="1" dirty="0" smtClean="0"/>
          </a:p>
          <a:p>
            <a:pPr marL="0" indent="0">
              <a:buFont typeface="Arial" panose="020B0604020202020204" pitchFamily="34" charset="0"/>
              <a:buNone/>
            </a:pPr>
            <a:endParaRPr lang="en-US" dirty="0"/>
          </a:p>
        </p:txBody>
      </p:sp>
    </p:spTree>
    <p:extLst>
      <p:ext uri="{BB962C8B-B14F-4D97-AF65-F5344CB8AC3E}">
        <p14:creationId xmlns:p14="http://schemas.microsoft.com/office/powerpoint/2010/main" val="2502127398"/>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p:cNvSpPr txBox="1">
            <a:spLocks/>
          </p:cNvSpPr>
          <p:nvPr/>
        </p:nvSpPr>
        <p:spPr>
          <a:xfrm>
            <a:off x="990600" y="580572"/>
            <a:ext cx="10515600" cy="5748792"/>
          </a:xfrm>
          <a:prstGeom prst="rect">
            <a:avLst/>
          </a:prstGeom>
          <a:noFill/>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endParaRPr lang="si-LK" dirty="0" smtClean="0"/>
          </a:p>
          <a:p>
            <a:pPr marL="0" indent="0">
              <a:buFont typeface="Arial" panose="020B0604020202020204" pitchFamily="34" charset="0"/>
              <a:buNone/>
            </a:pPr>
            <a:endParaRPr lang="si-LK" dirty="0"/>
          </a:p>
          <a:p>
            <a:pPr marL="0" indent="0">
              <a:buFont typeface="Arial" panose="020B0604020202020204" pitchFamily="34" charset="0"/>
              <a:buNone/>
            </a:pPr>
            <a:endParaRPr lang="si-LK" dirty="0" smtClean="0"/>
          </a:p>
          <a:p>
            <a:pPr marL="0" indent="0">
              <a:buFont typeface="Arial" panose="020B0604020202020204" pitchFamily="34" charset="0"/>
              <a:buNone/>
            </a:pPr>
            <a:endParaRPr lang="si-LK" dirty="0"/>
          </a:p>
          <a:p>
            <a:pPr marL="0" indent="0">
              <a:buFont typeface="Arial" panose="020B0604020202020204" pitchFamily="34" charset="0"/>
              <a:buNone/>
            </a:pPr>
            <a:endParaRPr lang="si-LK" dirty="0" smtClean="0"/>
          </a:p>
          <a:p>
            <a:pPr marL="0" indent="0">
              <a:buFont typeface="Arial" panose="020B0604020202020204" pitchFamily="34" charset="0"/>
              <a:buNone/>
            </a:pPr>
            <a:endParaRPr lang="si-LK" dirty="0"/>
          </a:p>
          <a:p>
            <a:pPr marL="0" indent="0">
              <a:buFont typeface="Arial" panose="020B0604020202020204" pitchFamily="34" charset="0"/>
              <a:buNone/>
            </a:pPr>
            <a:endParaRPr lang="si-LK" dirty="0" smtClean="0"/>
          </a:p>
          <a:p>
            <a:pPr marL="0" indent="0">
              <a:buFont typeface="Arial" panose="020B0604020202020204" pitchFamily="34" charset="0"/>
              <a:buNone/>
            </a:pPr>
            <a:endParaRPr lang="si-LK" dirty="0"/>
          </a:p>
          <a:p>
            <a:pPr marL="0" indent="0">
              <a:buFont typeface="Arial" panose="020B0604020202020204" pitchFamily="34" charset="0"/>
              <a:buNone/>
            </a:pPr>
            <a:endParaRPr lang="si-LK" dirty="0" smtClean="0"/>
          </a:p>
          <a:p>
            <a:pPr marL="0" indent="0" algn="ctr">
              <a:buNone/>
            </a:pPr>
            <a:r>
              <a:rPr lang="si-LK" sz="1800" b="1" i="1" dirty="0"/>
              <a:t>මූලාශ්‍රය - පළාත් සංඛ්‍යාලේඛන අත්පොත - 2019</a:t>
            </a:r>
          </a:p>
          <a:p>
            <a:pPr marL="0" indent="0" algn="ctr">
              <a:buFont typeface="Arial" panose="020B0604020202020204" pitchFamily="34" charset="0"/>
              <a:buNone/>
            </a:pPr>
            <a:endParaRPr lang="si-LK" sz="1800" i="1" dirty="0" smtClean="0"/>
          </a:p>
        </p:txBody>
      </p:sp>
      <p:graphicFrame>
        <p:nvGraphicFramePr>
          <p:cNvPr id="5" name="Table 4"/>
          <p:cNvGraphicFramePr>
            <a:graphicFrameLocks noGrp="1"/>
          </p:cNvGraphicFramePr>
          <p:nvPr>
            <p:extLst>
              <p:ext uri="{D42A27DB-BD31-4B8C-83A1-F6EECF244321}">
                <p14:modId xmlns:p14="http://schemas.microsoft.com/office/powerpoint/2010/main" val="4121318726"/>
              </p:ext>
            </p:extLst>
          </p:nvPr>
        </p:nvGraphicFramePr>
        <p:xfrm>
          <a:off x="2046514" y="1053495"/>
          <a:ext cx="8128000" cy="4079240"/>
        </p:xfrm>
        <a:graphic>
          <a:graphicData uri="http://schemas.openxmlformats.org/drawingml/2006/table">
            <a:tbl>
              <a:tblPr firstRow="1" bandRow="1">
                <a:tableStyleId>{00A15C55-8517-42AA-B614-E9B94910E393}</a:tableStyleId>
              </a:tblPr>
              <a:tblGrid>
                <a:gridCol w="6502400"/>
                <a:gridCol w="1625600"/>
              </a:tblGrid>
              <a:tr h="370840">
                <a:tc>
                  <a:txBody>
                    <a:bodyPr/>
                    <a:lstStyle/>
                    <a:p>
                      <a:pPr algn="ctr"/>
                      <a:r>
                        <a:rPr lang="si-LK" dirty="0" smtClean="0"/>
                        <a:t>ආයතනය</a:t>
                      </a:r>
                      <a:endParaRPr lang="en-US" dirty="0"/>
                    </a:p>
                  </a:txBody>
                  <a:tcPr/>
                </a:tc>
                <a:tc>
                  <a:txBody>
                    <a:bodyPr/>
                    <a:lstStyle/>
                    <a:p>
                      <a:pPr algn="ctr"/>
                      <a:r>
                        <a:rPr lang="si-LK" dirty="0" smtClean="0"/>
                        <a:t>කාර්යාල</a:t>
                      </a:r>
                      <a:r>
                        <a:rPr lang="si-LK" baseline="0" dirty="0" smtClean="0"/>
                        <a:t> ගණන</a:t>
                      </a:r>
                      <a:endParaRPr lang="en-US" dirty="0"/>
                    </a:p>
                  </a:txBody>
                  <a:tcPr/>
                </a:tc>
              </a:tr>
              <a:tr h="370840">
                <a:tc>
                  <a:txBody>
                    <a:bodyPr/>
                    <a:lstStyle/>
                    <a:p>
                      <a:r>
                        <a:rPr lang="si-LK" dirty="0" smtClean="0"/>
                        <a:t>පශු වෛද්‍ය</a:t>
                      </a:r>
                      <a:r>
                        <a:rPr lang="si-LK" baseline="0" dirty="0" smtClean="0"/>
                        <a:t> කාර්යාල</a:t>
                      </a:r>
                      <a:endParaRPr lang="en-US" dirty="0"/>
                    </a:p>
                  </a:txBody>
                  <a:tcPr/>
                </a:tc>
                <a:tc>
                  <a:txBody>
                    <a:bodyPr/>
                    <a:lstStyle/>
                    <a:p>
                      <a:pPr algn="ctr"/>
                      <a:r>
                        <a:rPr lang="si-LK" dirty="0" smtClean="0"/>
                        <a:t>29</a:t>
                      </a:r>
                      <a:endParaRPr lang="en-US" dirty="0"/>
                    </a:p>
                  </a:txBody>
                  <a:tcPr/>
                </a:tc>
              </a:tr>
              <a:tr h="370840">
                <a:tc>
                  <a:txBody>
                    <a:bodyPr/>
                    <a:lstStyle/>
                    <a:p>
                      <a:r>
                        <a:rPr lang="si-LK" dirty="0" smtClean="0"/>
                        <a:t>විධායක ඉංජිනේරු</a:t>
                      </a:r>
                      <a:r>
                        <a:rPr lang="si-LK" baseline="0" dirty="0" smtClean="0"/>
                        <a:t> කාර්යාල</a:t>
                      </a:r>
                      <a:endParaRPr lang="en-US" dirty="0"/>
                    </a:p>
                  </a:txBody>
                  <a:tcPr/>
                </a:tc>
                <a:tc>
                  <a:txBody>
                    <a:bodyPr/>
                    <a:lstStyle/>
                    <a:p>
                      <a:pPr algn="ctr"/>
                      <a:r>
                        <a:rPr lang="si-LK" dirty="0" smtClean="0"/>
                        <a:t>08</a:t>
                      </a:r>
                      <a:endParaRPr lang="en-US" dirty="0"/>
                    </a:p>
                  </a:txBody>
                  <a:tcPr/>
                </a:tc>
              </a:tr>
              <a:tr h="370840">
                <a:tc>
                  <a:txBody>
                    <a:bodyPr/>
                    <a:lstStyle/>
                    <a:p>
                      <a:r>
                        <a:rPr lang="si-LK" dirty="0" smtClean="0"/>
                        <a:t>කෘෂිකර්ම</a:t>
                      </a:r>
                      <a:r>
                        <a:rPr lang="si-LK" baseline="0" dirty="0" smtClean="0"/>
                        <a:t> කළාප කාර්යාල</a:t>
                      </a:r>
                      <a:endParaRPr lang="en-US" dirty="0"/>
                    </a:p>
                  </a:txBody>
                  <a:tcPr/>
                </a:tc>
                <a:tc>
                  <a:txBody>
                    <a:bodyPr/>
                    <a:lstStyle/>
                    <a:p>
                      <a:pPr algn="ctr"/>
                      <a:r>
                        <a:rPr lang="si-LK" dirty="0" smtClean="0"/>
                        <a:t>07</a:t>
                      </a:r>
                      <a:endParaRPr lang="en-US" dirty="0"/>
                    </a:p>
                  </a:txBody>
                  <a:tcPr/>
                </a:tc>
              </a:tr>
              <a:tr h="370840">
                <a:tc>
                  <a:txBody>
                    <a:bodyPr/>
                    <a:lstStyle/>
                    <a:p>
                      <a:r>
                        <a:rPr lang="si-LK" dirty="0" smtClean="0"/>
                        <a:t>කෘෂිකර්ම ප්‍රාදේශීය</a:t>
                      </a:r>
                      <a:r>
                        <a:rPr lang="si-LK" baseline="0" dirty="0" smtClean="0"/>
                        <a:t> කාර්යාල</a:t>
                      </a:r>
                      <a:endParaRPr lang="en-US" dirty="0"/>
                    </a:p>
                  </a:txBody>
                  <a:tcPr/>
                </a:tc>
                <a:tc>
                  <a:txBody>
                    <a:bodyPr/>
                    <a:lstStyle/>
                    <a:p>
                      <a:pPr algn="ctr"/>
                      <a:r>
                        <a:rPr lang="si-LK" dirty="0" smtClean="0"/>
                        <a:t>45</a:t>
                      </a:r>
                      <a:endParaRPr lang="en-US" dirty="0"/>
                    </a:p>
                  </a:txBody>
                  <a:tcPr/>
                </a:tc>
              </a:tr>
              <a:tr h="370840">
                <a:tc>
                  <a:txBody>
                    <a:bodyPr/>
                    <a:lstStyle/>
                    <a:p>
                      <a:r>
                        <a:rPr lang="si-LK" dirty="0" smtClean="0"/>
                        <a:t>කර්මාන්ත</a:t>
                      </a:r>
                      <a:r>
                        <a:rPr lang="si-LK" baseline="0" dirty="0" smtClean="0"/>
                        <a:t> සංවර්ධන දෙපාර්තමේන්තුව (අත්යන්ත්‍ර/ අලෙවිසැල්)</a:t>
                      </a:r>
                      <a:endParaRPr lang="en-US" dirty="0"/>
                    </a:p>
                  </a:txBody>
                  <a:tcPr/>
                </a:tc>
                <a:tc>
                  <a:txBody>
                    <a:bodyPr/>
                    <a:lstStyle/>
                    <a:p>
                      <a:pPr algn="ctr"/>
                      <a:r>
                        <a:rPr lang="si-LK" dirty="0" smtClean="0"/>
                        <a:t>25</a:t>
                      </a:r>
                      <a:endParaRPr lang="en-US" dirty="0"/>
                    </a:p>
                  </a:txBody>
                  <a:tcPr/>
                </a:tc>
              </a:tr>
              <a:tr h="370840">
                <a:tc>
                  <a:txBody>
                    <a:bodyPr/>
                    <a:lstStyle/>
                    <a:p>
                      <a:r>
                        <a:rPr lang="si-LK" dirty="0" smtClean="0"/>
                        <a:t>ග්‍රාම</a:t>
                      </a:r>
                      <a:r>
                        <a:rPr lang="si-LK" baseline="0" dirty="0" smtClean="0"/>
                        <a:t> සංවර්ධන නිලධාරීන් (ප්‍රාදේශීය ලේකම් කොට්ඨාශ මට්ටමින්)</a:t>
                      </a:r>
                      <a:endParaRPr lang="en-US" dirty="0"/>
                    </a:p>
                  </a:txBody>
                  <a:tcPr/>
                </a:tc>
                <a:tc>
                  <a:txBody>
                    <a:bodyPr/>
                    <a:lstStyle/>
                    <a:p>
                      <a:pPr algn="ctr"/>
                      <a:r>
                        <a:rPr lang="si-LK" dirty="0" smtClean="0"/>
                        <a:t>29</a:t>
                      </a:r>
                      <a:endParaRPr lang="en-US" dirty="0"/>
                    </a:p>
                  </a:txBody>
                  <a:tcPr/>
                </a:tc>
              </a:tr>
              <a:tr h="370840">
                <a:tc>
                  <a:txBody>
                    <a:bodyPr/>
                    <a:lstStyle/>
                    <a:p>
                      <a:r>
                        <a:rPr lang="si-LK" dirty="0" smtClean="0"/>
                        <a:t>සමුපකාර සංවර්ධන දිස්ත්‍රික් කාර්යාල</a:t>
                      </a:r>
                      <a:endParaRPr lang="en-US" dirty="0"/>
                    </a:p>
                  </a:txBody>
                  <a:tcPr/>
                </a:tc>
                <a:tc>
                  <a:txBody>
                    <a:bodyPr/>
                    <a:lstStyle/>
                    <a:p>
                      <a:pPr algn="ctr"/>
                      <a:r>
                        <a:rPr lang="si-LK" dirty="0" smtClean="0"/>
                        <a:t>02</a:t>
                      </a:r>
                      <a:endParaRPr lang="en-US" dirty="0"/>
                    </a:p>
                  </a:txBody>
                  <a:tcPr/>
                </a:tc>
              </a:tr>
              <a:tr h="370840">
                <a:tc>
                  <a:txBody>
                    <a:bodyPr/>
                    <a:lstStyle/>
                    <a:p>
                      <a:r>
                        <a:rPr lang="si-LK" dirty="0" smtClean="0"/>
                        <a:t>පළාත්</a:t>
                      </a:r>
                      <a:r>
                        <a:rPr lang="si-LK" baseline="0" dirty="0" smtClean="0"/>
                        <a:t> පාලන ආයතන</a:t>
                      </a:r>
                      <a:endParaRPr lang="en-US" dirty="0"/>
                    </a:p>
                  </a:txBody>
                  <a:tcPr/>
                </a:tc>
                <a:tc>
                  <a:txBody>
                    <a:bodyPr/>
                    <a:lstStyle/>
                    <a:p>
                      <a:pPr algn="ctr"/>
                      <a:r>
                        <a:rPr lang="si-LK" dirty="0" smtClean="0"/>
                        <a:t>28</a:t>
                      </a:r>
                      <a:endParaRPr lang="en-US" dirty="0"/>
                    </a:p>
                  </a:txBody>
                  <a:tcPr/>
                </a:tc>
              </a:tr>
              <a:tr h="370840">
                <a:tc>
                  <a:txBody>
                    <a:bodyPr/>
                    <a:lstStyle/>
                    <a:p>
                      <a:r>
                        <a:rPr lang="si-LK" dirty="0" smtClean="0"/>
                        <a:t>පළාත් පාලන සහකාර</a:t>
                      </a:r>
                      <a:r>
                        <a:rPr lang="si-LK" baseline="0" dirty="0" smtClean="0"/>
                        <a:t> කොමසාරිස්</a:t>
                      </a:r>
                      <a:r>
                        <a:rPr lang="si-LK" dirty="0" smtClean="0"/>
                        <a:t> කාර්යාල</a:t>
                      </a:r>
                      <a:endParaRPr lang="en-US" dirty="0"/>
                    </a:p>
                  </a:txBody>
                  <a:tcPr/>
                </a:tc>
                <a:tc>
                  <a:txBody>
                    <a:bodyPr/>
                    <a:lstStyle/>
                    <a:p>
                      <a:pPr algn="ctr"/>
                      <a:r>
                        <a:rPr lang="si-LK" dirty="0" smtClean="0"/>
                        <a:t>02</a:t>
                      </a:r>
                      <a:endParaRPr lang="en-US" dirty="0"/>
                    </a:p>
                  </a:txBody>
                  <a:tcPr/>
                </a:tc>
              </a:tr>
              <a:tr h="370840">
                <a:tc gridSpan="2">
                  <a:txBody>
                    <a:bodyPr/>
                    <a:lstStyle/>
                    <a:p>
                      <a:r>
                        <a:rPr lang="si-LK" b="1" dirty="0" smtClean="0"/>
                        <a:t>* විවිධ</a:t>
                      </a:r>
                      <a:r>
                        <a:rPr lang="si-LK" b="1" baseline="0" dirty="0" smtClean="0"/>
                        <a:t> ආයතන වලින් ප්‍රාදේශීය ලේකම් කොට්ඨාශ වලට නිලධාරීන් අනුයුක්ත කර ඇත </a:t>
                      </a:r>
                      <a:endParaRPr lang="en-US" b="1" dirty="0"/>
                    </a:p>
                  </a:txBody>
                  <a:tcPr/>
                </a:tc>
                <a:tc hMerge="1">
                  <a:txBody>
                    <a:bodyPr/>
                    <a:lstStyle/>
                    <a:p>
                      <a:pPr algn="ctr"/>
                      <a:endParaRPr lang="en-US" dirty="0"/>
                    </a:p>
                  </a:txBody>
                  <a:tcPr/>
                </a:tc>
              </a:tr>
            </a:tbl>
          </a:graphicData>
        </a:graphic>
      </p:graphicFrame>
    </p:spTree>
    <p:extLst>
      <p:ext uri="{BB962C8B-B14F-4D97-AF65-F5344CB8AC3E}">
        <p14:creationId xmlns:p14="http://schemas.microsoft.com/office/powerpoint/2010/main" val="3974259762"/>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p:cNvSpPr txBox="1">
            <a:spLocks/>
          </p:cNvSpPr>
          <p:nvPr/>
        </p:nvSpPr>
        <p:spPr>
          <a:xfrm>
            <a:off x="990600" y="580572"/>
            <a:ext cx="10515600" cy="5748792"/>
          </a:xfrm>
          <a:prstGeom prst="rect">
            <a:avLst/>
          </a:prstGeom>
          <a:noFill/>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sz="2000" dirty="0" smtClean="0">
                <a:solidFill>
                  <a:srgbClr val="7030A0"/>
                </a:solidFill>
              </a:rPr>
              <a:t>v. </a:t>
            </a:r>
            <a:r>
              <a:rPr lang="si-LK" sz="2000" dirty="0" smtClean="0">
                <a:solidFill>
                  <a:srgbClr val="7030A0"/>
                </a:solidFill>
              </a:rPr>
              <a:t>සබරගමුව පළාත තුළ ශ්‍රම සම්පත පැවතීම හා තවදුරටත් ඵලදායී ව යොදා ගැනීමේ හැකියාව. </a:t>
            </a:r>
          </a:p>
          <a:p>
            <a:pPr>
              <a:buFont typeface="Wingdings" panose="05000000000000000000" pitchFamily="2" charset="2"/>
              <a:buChar char="§"/>
            </a:pPr>
            <a:r>
              <a:rPr lang="si-LK" sz="2000" dirty="0" smtClean="0"/>
              <a:t>සබරගමුව පළාතේ ශ්‍රම බලකාය උපරිම ප්‍රසාරණාත්මක අවධියේ පසුවීම </a:t>
            </a:r>
          </a:p>
          <a:p>
            <a:pPr marL="0" indent="0">
              <a:buNone/>
            </a:pPr>
            <a:endParaRPr lang="si-LK" sz="3200" dirty="0" smtClean="0"/>
          </a:p>
        </p:txBody>
      </p:sp>
      <p:pic>
        <p:nvPicPr>
          <p:cNvPr id="5" name="Pictur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148113" y="1365918"/>
            <a:ext cx="7996463" cy="4963446"/>
          </a:xfrm>
          <a:prstGeom prst="rect">
            <a:avLst/>
          </a:prstGeom>
        </p:spPr>
      </p:pic>
    </p:spTree>
    <p:extLst>
      <p:ext uri="{BB962C8B-B14F-4D97-AF65-F5344CB8AC3E}">
        <p14:creationId xmlns:p14="http://schemas.microsoft.com/office/powerpoint/2010/main" val="176775843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si-LK" sz="3600" b="1" dirty="0" smtClean="0">
                <a:solidFill>
                  <a:srgbClr val="002060"/>
                </a:solidFill>
              </a:rPr>
              <a:t>සබරගමුව පළාත </a:t>
            </a:r>
            <a:endParaRPr lang="en-US" sz="3600" b="1" dirty="0">
              <a:solidFill>
                <a:srgbClr val="002060"/>
              </a:solidFill>
            </a:endParaRPr>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838200" y="1786989"/>
            <a:ext cx="3079814" cy="4351338"/>
          </a:xfrm>
        </p:spPr>
      </p:pic>
      <p:sp>
        <p:nvSpPr>
          <p:cNvPr id="5" name="TextBox 4"/>
          <p:cNvSpPr txBox="1"/>
          <p:nvPr/>
        </p:nvSpPr>
        <p:spPr>
          <a:xfrm>
            <a:off x="4121238" y="1906073"/>
            <a:ext cx="6465195" cy="1015663"/>
          </a:xfrm>
          <a:prstGeom prst="rect">
            <a:avLst/>
          </a:prstGeom>
          <a:noFill/>
        </p:spPr>
        <p:txBody>
          <a:bodyPr wrap="square" rtlCol="0">
            <a:spAutoFit/>
          </a:bodyPr>
          <a:lstStyle/>
          <a:p>
            <a:r>
              <a:rPr lang="si-LK" sz="2000" dirty="0" smtClean="0"/>
              <a:t>සබරගමුව පළාතේ සෑම ප්‍රාදේශීය ලේකම් කොට්ඨාශයක් ම ආවරණය වන ලෙස “ජයගමු ශ්‍රී ලංකා” ව්‍යවසායකත්ව සංවර්ධන වැඩසටහන ක්‍රියාවට නැංවීමට අපේක්ෂිත ය. </a:t>
            </a:r>
            <a:endParaRPr lang="en-US" sz="2000" dirty="0"/>
          </a:p>
        </p:txBody>
      </p:sp>
    </p:spTree>
    <p:extLst>
      <p:ext uri="{BB962C8B-B14F-4D97-AF65-F5344CB8AC3E}">
        <p14:creationId xmlns:p14="http://schemas.microsoft.com/office/powerpoint/2010/main" val="1925586008"/>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2"/>
          <p:cNvSpPr txBox="1">
            <a:spLocks/>
          </p:cNvSpPr>
          <p:nvPr/>
        </p:nvSpPr>
        <p:spPr>
          <a:xfrm>
            <a:off x="990600" y="580572"/>
            <a:ext cx="10515600" cy="5748792"/>
          </a:xfrm>
          <a:prstGeom prst="rect">
            <a:avLst/>
          </a:prstGeom>
          <a:noFill/>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Font typeface="Wingdings" panose="05000000000000000000" pitchFamily="2" charset="2"/>
              <a:buChar char="§"/>
            </a:pPr>
            <a:r>
              <a:rPr lang="si-LK" sz="2000" b="1" dirty="0" smtClean="0"/>
              <a:t>ආර්ථික වශයෙන් ක්‍රියාශීලී ජනගහන ප්‍රතිශතය</a:t>
            </a:r>
          </a:p>
          <a:p>
            <a:pPr marL="0" indent="0">
              <a:buNone/>
            </a:pPr>
            <a:endParaRPr lang="si-LK" sz="2000" b="1" dirty="0"/>
          </a:p>
          <a:p>
            <a:pPr>
              <a:buFont typeface="Wingdings" panose="05000000000000000000" pitchFamily="2" charset="2"/>
              <a:buChar char="§"/>
            </a:pPr>
            <a:endParaRPr lang="si-LK" sz="2000" b="1" dirty="0" smtClean="0"/>
          </a:p>
          <a:p>
            <a:pPr>
              <a:buFont typeface="Wingdings" panose="05000000000000000000" pitchFamily="2" charset="2"/>
              <a:buChar char="§"/>
            </a:pPr>
            <a:endParaRPr lang="si-LK" sz="2000" b="1" dirty="0"/>
          </a:p>
          <a:p>
            <a:pPr>
              <a:buFont typeface="Wingdings" panose="05000000000000000000" pitchFamily="2" charset="2"/>
              <a:buChar char="§"/>
            </a:pPr>
            <a:endParaRPr lang="si-LK" sz="2000" b="1" dirty="0" smtClean="0"/>
          </a:p>
          <a:p>
            <a:pPr marL="0" indent="0">
              <a:buNone/>
            </a:pPr>
            <a:endParaRPr lang="si-LK" sz="600" b="1" dirty="0"/>
          </a:p>
          <a:p>
            <a:pPr marL="0" indent="0">
              <a:buNone/>
            </a:pPr>
            <a:r>
              <a:rPr lang="si-LK" sz="1600" b="1" dirty="0" smtClean="0"/>
              <a:t>    මූලාශ්‍රය: ජන ලේඛන හා සංඛ්‍යාලේඛන දෙපාර්තමේන්තුව - 2019</a:t>
            </a:r>
          </a:p>
          <a:p>
            <a:pPr>
              <a:buFont typeface="Wingdings" panose="05000000000000000000" pitchFamily="2" charset="2"/>
              <a:buChar char="§"/>
            </a:pPr>
            <a:r>
              <a:rPr lang="si-LK" sz="2000" b="1" dirty="0" smtClean="0"/>
              <a:t>ශ්‍රමබල සහභාගීත්ව අනුපාතය </a:t>
            </a:r>
          </a:p>
          <a:p>
            <a:pPr marL="0" indent="0">
              <a:buNone/>
            </a:pPr>
            <a:endParaRPr lang="si-LK" b="1" dirty="0"/>
          </a:p>
          <a:p>
            <a:pPr>
              <a:buFont typeface="Wingdings" panose="05000000000000000000" pitchFamily="2" charset="2"/>
              <a:buChar char="§"/>
            </a:pPr>
            <a:endParaRPr lang="si-LK" sz="2000" b="1" dirty="0" smtClean="0"/>
          </a:p>
          <a:p>
            <a:pPr>
              <a:buFont typeface="Wingdings" panose="05000000000000000000" pitchFamily="2" charset="2"/>
              <a:buChar char="§"/>
            </a:pPr>
            <a:endParaRPr lang="si-LK" sz="2000" b="1" dirty="0"/>
          </a:p>
          <a:p>
            <a:pPr>
              <a:buFont typeface="Wingdings" panose="05000000000000000000" pitchFamily="2" charset="2"/>
              <a:buChar char="§"/>
            </a:pPr>
            <a:endParaRPr lang="si-LK" sz="2000" b="1" dirty="0" smtClean="0"/>
          </a:p>
          <a:p>
            <a:pPr marL="0" indent="0">
              <a:buNone/>
            </a:pPr>
            <a:r>
              <a:rPr lang="si-LK" sz="1600" b="1" dirty="0" smtClean="0"/>
              <a:t>    ම</a:t>
            </a:r>
            <a:r>
              <a:rPr lang="si-LK" sz="1600" b="1" dirty="0"/>
              <a:t>ූලාශ්‍රය: ජන ලේඛන හා සංඛ්‍යාලේඛන දෙපාර්තමේන්තුව - 2019</a:t>
            </a:r>
          </a:p>
          <a:p>
            <a:pPr marL="0" indent="0">
              <a:buNone/>
            </a:pPr>
            <a:endParaRPr lang="si-LK" sz="2000" b="1" dirty="0" smtClean="0"/>
          </a:p>
          <a:p>
            <a:pPr marL="0" indent="0">
              <a:buNone/>
            </a:pPr>
            <a:endParaRPr lang="si-LK" sz="2000" b="1" dirty="0" smtClean="0"/>
          </a:p>
          <a:p>
            <a:pPr marL="0" indent="0">
              <a:buNone/>
            </a:pPr>
            <a:endParaRPr lang="si-LK" sz="2000" b="1" dirty="0" smtClean="0"/>
          </a:p>
          <a:p>
            <a:pPr marL="0" indent="0">
              <a:buNone/>
            </a:pPr>
            <a:endParaRPr lang="si-LK" sz="2000" b="1" dirty="0" smtClean="0"/>
          </a:p>
          <a:p>
            <a:pPr marL="0" indent="0">
              <a:buNone/>
            </a:pPr>
            <a:endParaRPr lang="si-LK" sz="2000" b="1" dirty="0" smtClean="0"/>
          </a:p>
        </p:txBody>
      </p:sp>
      <p:graphicFrame>
        <p:nvGraphicFramePr>
          <p:cNvPr id="2" name="Table 1"/>
          <p:cNvGraphicFramePr>
            <a:graphicFrameLocks noGrp="1"/>
          </p:cNvGraphicFramePr>
          <p:nvPr>
            <p:extLst/>
          </p:nvPr>
        </p:nvGraphicFramePr>
        <p:xfrm>
          <a:off x="1319305" y="1336737"/>
          <a:ext cx="8128000" cy="1849120"/>
        </p:xfrm>
        <a:graphic>
          <a:graphicData uri="http://schemas.openxmlformats.org/drawingml/2006/table">
            <a:tbl>
              <a:tblPr firstRow="1" bandRow="1">
                <a:tableStyleId>{F5AB1C69-6EDB-4FF4-983F-18BD219EF322}</a:tableStyleId>
              </a:tblPr>
              <a:tblGrid>
                <a:gridCol w="1625600"/>
                <a:gridCol w="1625600"/>
                <a:gridCol w="1625600"/>
                <a:gridCol w="1625600"/>
                <a:gridCol w="1625600"/>
              </a:tblGrid>
              <a:tr h="0">
                <a:tc rowSpan="2">
                  <a:txBody>
                    <a:bodyPr/>
                    <a:lstStyle/>
                    <a:p>
                      <a:pPr algn="ctr"/>
                      <a:r>
                        <a:rPr lang="si-LK" dirty="0" smtClean="0"/>
                        <a:t>විස්තරය </a:t>
                      </a:r>
                      <a:endParaRPr lang="en-US" dirty="0"/>
                    </a:p>
                  </a:txBody>
                  <a:tcPr/>
                </a:tc>
                <a:tc gridSpan="2">
                  <a:txBody>
                    <a:bodyPr/>
                    <a:lstStyle/>
                    <a:p>
                      <a:r>
                        <a:rPr lang="si-LK" dirty="0" smtClean="0"/>
                        <a:t>2017</a:t>
                      </a:r>
                      <a:endParaRPr lang="en-US" dirty="0"/>
                    </a:p>
                  </a:txBody>
                  <a:tcPr/>
                </a:tc>
                <a:tc hMerge="1">
                  <a:txBody>
                    <a:bodyPr/>
                    <a:lstStyle/>
                    <a:p>
                      <a:endParaRPr lang="en-US" dirty="0"/>
                    </a:p>
                  </a:txBody>
                  <a:tcPr/>
                </a:tc>
                <a:tc gridSpan="2">
                  <a:txBody>
                    <a:bodyPr/>
                    <a:lstStyle/>
                    <a:p>
                      <a:r>
                        <a:rPr lang="si-LK" dirty="0" smtClean="0"/>
                        <a:t>2018</a:t>
                      </a:r>
                      <a:endParaRPr lang="en-US" dirty="0"/>
                    </a:p>
                  </a:txBody>
                  <a:tcPr/>
                </a:tc>
                <a:tc hMerge="1">
                  <a:txBody>
                    <a:bodyPr/>
                    <a:lstStyle/>
                    <a:p>
                      <a:endParaRPr lang="en-US" dirty="0"/>
                    </a:p>
                  </a:txBody>
                  <a:tcPr/>
                </a:tc>
              </a:tr>
              <a:tr h="370840">
                <a:tc vMerge="1">
                  <a:txBody>
                    <a:bodyPr/>
                    <a:lstStyle/>
                    <a:p>
                      <a:endParaRPr lang="en-US" dirty="0"/>
                    </a:p>
                  </a:txBody>
                  <a:tcPr/>
                </a:tc>
                <a:tc>
                  <a:txBody>
                    <a:bodyPr/>
                    <a:lstStyle/>
                    <a:p>
                      <a:pPr algn="ctr"/>
                      <a:r>
                        <a:rPr lang="si-LK" b="1" dirty="0" smtClean="0"/>
                        <a:t>පුරුෂ</a:t>
                      </a:r>
                      <a:endParaRPr lang="en-US" b="1" dirty="0"/>
                    </a:p>
                  </a:txBody>
                  <a:tcPr/>
                </a:tc>
                <a:tc>
                  <a:txBody>
                    <a:bodyPr/>
                    <a:lstStyle/>
                    <a:p>
                      <a:pPr algn="ctr"/>
                      <a:r>
                        <a:rPr lang="si-LK" b="1" dirty="0" smtClean="0"/>
                        <a:t>ස්ත්‍රී</a:t>
                      </a:r>
                      <a:endParaRPr lang="en-US" b="1" dirty="0"/>
                    </a:p>
                  </a:txBody>
                  <a:tcPr/>
                </a:tc>
                <a:tc>
                  <a:txBody>
                    <a:bodyPr/>
                    <a:lstStyle/>
                    <a:p>
                      <a:pPr algn="ctr"/>
                      <a:r>
                        <a:rPr lang="si-LK" b="1" dirty="0" smtClean="0"/>
                        <a:t>පුරුෂ</a:t>
                      </a:r>
                      <a:endParaRPr lang="en-US" b="1" dirty="0"/>
                    </a:p>
                  </a:txBody>
                  <a:tcPr/>
                </a:tc>
                <a:tc>
                  <a:txBody>
                    <a:bodyPr/>
                    <a:lstStyle/>
                    <a:p>
                      <a:pPr algn="ctr"/>
                      <a:r>
                        <a:rPr lang="si-LK" b="1" dirty="0" smtClean="0"/>
                        <a:t>ස්ත්‍රී</a:t>
                      </a:r>
                      <a:endParaRPr lang="en-US" b="1" dirty="0"/>
                    </a:p>
                  </a:txBody>
                  <a:tcPr/>
                </a:tc>
              </a:tr>
              <a:tr h="370840">
                <a:tc>
                  <a:txBody>
                    <a:bodyPr/>
                    <a:lstStyle/>
                    <a:p>
                      <a:r>
                        <a:rPr lang="si-LK" b="1" dirty="0" smtClean="0"/>
                        <a:t>රත්නපුර</a:t>
                      </a:r>
                      <a:endParaRPr lang="en-US" b="1" dirty="0"/>
                    </a:p>
                  </a:txBody>
                  <a:tcPr/>
                </a:tc>
                <a:tc>
                  <a:txBody>
                    <a:bodyPr/>
                    <a:lstStyle/>
                    <a:p>
                      <a:pPr algn="ctr"/>
                      <a:r>
                        <a:rPr lang="si-LK" dirty="0" smtClean="0"/>
                        <a:t>63.2</a:t>
                      </a:r>
                      <a:endParaRPr lang="en-US" dirty="0"/>
                    </a:p>
                  </a:txBody>
                  <a:tcPr/>
                </a:tc>
                <a:tc>
                  <a:txBody>
                    <a:bodyPr/>
                    <a:lstStyle/>
                    <a:p>
                      <a:pPr algn="ctr"/>
                      <a:r>
                        <a:rPr lang="si-LK" dirty="0" smtClean="0"/>
                        <a:t>36.8</a:t>
                      </a:r>
                      <a:endParaRPr lang="en-US" dirty="0"/>
                    </a:p>
                  </a:txBody>
                  <a:tcPr/>
                </a:tc>
                <a:tc>
                  <a:txBody>
                    <a:bodyPr/>
                    <a:lstStyle/>
                    <a:p>
                      <a:pPr algn="ctr"/>
                      <a:r>
                        <a:rPr lang="si-LK" dirty="0" smtClean="0"/>
                        <a:t>63.1</a:t>
                      </a:r>
                      <a:endParaRPr lang="en-US" dirty="0"/>
                    </a:p>
                  </a:txBody>
                  <a:tcPr/>
                </a:tc>
                <a:tc>
                  <a:txBody>
                    <a:bodyPr/>
                    <a:lstStyle/>
                    <a:p>
                      <a:pPr algn="ctr"/>
                      <a:r>
                        <a:rPr lang="si-LK" dirty="0" smtClean="0"/>
                        <a:t>36.9</a:t>
                      </a:r>
                      <a:endParaRPr lang="en-US" dirty="0"/>
                    </a:p>
                  </a:txBody>
                  <a:tcPr/>
                </a:tc>
              </a:tr>
              <a:tr h="370840">
                <a:tc>
                  <a:txBody>
                    <a:bodyPr/>
                    <a:lstStyle/>
                    <a:p>
                      <a:r>
                        <a:rPr lang="si-LK" b="1" dirty="0" smtClean="0"/>
                        <a:t>කෑගල්ල</a:t>
                      </a:r>
                      <a:endParaRPr lang="en-US" b="1" dirty="0"/>
                    </a:p>
                  </a:txBody>
                  <a:tcPr/>
                </a:tc>
                <a:tc>
                  <a:txBody>
                    <a:bodyPr/>
                    <a:lstStyle/>
                    <a:p>
                      <a:pPr algn="ctr"/>
                      <a:r>
                        <a:rPr lang="si-LK" dirty="0" smtClean="0"/>
                        <a:t>59.2</a:t>
                      </a:r>
                      <a:endParaRPr lang="en-US" dirty="0"/>
                    </a:p>
                  </a:txBody>
                  <a:tcPr/>
                </a:tc>
                <a:tc>
                  <a:txBody>
                    <a:bodyPr/>
                    <a:lstStyle/>
                    <a:p>
                      <a:pPr algn="ctr"/>
                      <a:r>
                        <a:rPr lang="si-LK" dirty="0" smtClean="0"/>
                        <a:t>40.1</a:t>
                      </a:r>
                      <a:endParaRPr lang="en-US" dirty="0"/>
                    </a:p>
                  </a:txBody>
                  <a:tcPr/>
                </a:tc>
                <a:tc>
                  <a:txBody>
                    <a:bodyPr/>
                    <a:lstStyle/>
                    <a:p>
                      <a:pPr algn="ctr"/>
                      <a:r>
                        <a:rPr lang="si-LK" dirty="0" smtClean="0"/>
                        <a:t>61.2</a:t>
                      </a:r>
                      <a:endParaRPr lang="en-US" dirty="0"/>
                    </a:p>
                  </a:txBody>
                  <a:tcPr/>
                </a:tc>
                <a:tc>
                  <a:txBody>
                    <a:bodyPr/>
                    <a:lstStyle/>
                    <a:p>
                      <a:pPr algn="ctr"/>
                      <a:r>
                        <a:rPr lang="si-LK" dirty="0" smtClean="0"/>
                        <a:t>38.8</a:t>
                      </a:r>
                      <a:endParaRPr lang="en-US" dirty="0"/>
                    </a:p>
                  </a:txBody>
                  <a:tcPr/>
                </a:tc>
              </a:tr>
              <a:tr h="370840">
                <a:tc>
                  <a:txBody>
                    <a:bodyPr/>
                    <a:lstStyle/>
                    <a:p>
                      <a:r>
                        <a:rPr lang="si-LK" b="1" dirty="0" smtClean="0"/>
                        <a:t>ශ්‍රී ලංකාව</a:t>
                      </a:r>
                      <a:endParaRPr lang="en-US" b="1" dirty="0"/>
                    </a:p>
                  </a:txBody>
                  <a:tcPr/>
                </a:tc>
                <a:tc>
                  <a:txBody>
                    <a:bodyPr/>
                    <a:lstStyle/>
                    <a:p>
                      <a:pPr algn="ctr"/>
                      <a:r>
                        <a:rPr lang="si-LK" dirty="0" smtClean="0"/>
                        <a:t>63.4</a:t>
                      </a:r>
                      <a:endParaRPr lang="en-US" dirty="0"/>
                    </a:p>
                  </a:txBody>
                  <a:tcPr/>
                </a:tc>
                <a:tc>
                  <a:txBody>
                    <a:bodyPr/>
                    <a:lstStyle/>
                    <a:p>
                      <a:pPr algn="ctr"/>
                      <a:r>
                        <a:rPr lang="si-LK" dirty="0" smtClean="0"/>
                        <a:t>36.6</a:t>
                      </a:r>
                      <a:endParaRPr lang="en-US" dirty="0"/>
                    </a:p>
                  </a:txBody>
                  <a:tcPr/>
                </a:tc>
                <a:tc>
                  <a:txBody>
                    <a:bodyPr/>
                    <a:lstStyle/>
                    <a:p>
                      <a:pPr algn="ctr"/>
                      <a:r>
                        <a:rPr lang="si-LK" dirty="0" smtClean="0"/>
                        <a:t>65.1</a:t>
                      </a:r>
                      <a:endParaRPr lang="en-US" dirty="0"/>
                    </a:p>
                  </a:txBody>
                  <a:tcPr/>
                </a:tc>
                <a:tc>
                  <a:txBody>
                    <a:bodyPr/>
                    <a:lstStyle/>
                    <a:p>
                      <a:pPr algn="ctr"/>
                      <a:r>
                        <a:rPr lang="si-LK" dirty="0" smtClean="0"/>
                        <a:t>34.9</a:t>
                      </a:r>
                      <a:endParaRPr lang="en-US" dirty="0"/>
                    </a:p>
                  </a:txBody>
                  <a:tcPr/>
                </a:tc>
              </a:tr>
            </a:tbl>
          </a:graphicData>
        </a:graphic>
      </p:graphicFrame>
      <p:graphicFrame>
        <p:nvGraphicFramePr>
          <p:cNvPr id="3" name="Table 2"/>
          <p:cNvGraphicFramePr>
            <a:graphicFrameLocks noGrp="1"/>
          </p:cNvGraphicFramePr>
          <p:nvPr>
            <p:extLst/>
          </p:nvPr>
        </p:nvGraphicFramePr>
        <p:xfrm>
          <a:off x="1292411" y="4175560"/>
          <a:ext cx="5162177" cy="1483360"/>
        </p:xfrm>
        <a:graphic>
          <a:graphicData uri="http://schemas.openxmlformats.org/drawingml/2006/table">
            <a:tbl>
              <a:tblPr firstRow="1" bandRow="1">
                <a:tableStyleId>{F5AB1C69-6EDB-4FF4-983F-18BD219EF322}</a:tableStyleId>
              </a:tblPr>
              <a:tblGrid>
                <a:gridCol w="2119955"/>
                <a:gridCol w="3042222"/>
              </a:tblGrid>
              <a:tr h="370840">
                <a:tc>
                  <a:txBody>
                    <a:bodyPr/>
                    <a:lstStyle/>
                    <a:p>
                      <a:r>
                        <a:rPr lang="si-LK" dirty="0" smtClean="0"/>
                        <a:t>විස්තරය</a:t>
                      </a:r>
                      <a:endParaRPr lang="en-US" dirty="0"/>
                    </a:p>
                  </a:txBody>
                  <a:tcPr/>
                </a:tc>
                <a:tc>
                  <a:txBody>
                    <a:bodyPr/>
                    <a:lstStyle/>
                    <a:p>
                      <a:r>
                        <a:rPr lang="si-LK" dirty="0" smtClean="0"/>
                        <a:t>ශ්‍රමබල සහභාගීත්ව අනුපාතය </a:t>
                      </a:r>
                      <a:endParaRPr lang="en-US" dirty="0"/>
                    </a:p>
                  </a:txBody>
                  <a:tcPr/>
                </a:tc>
              </a:tr>
              <a:tr h="370840">
                <a:tc>
                  <a:txBody>
                    <a:bodyPr/>
                    <a:lstStyle/>
                    <a:p>
                      <a:r>
                        <a:rPr lang="si-LK" dirty="0" smtClean="0"/>
                        <a:t>රත්නපුර</a:t>
                      </a:r>
                      <a:endParaRPr lang="en-US" dirty="0"/>
                    </a:p>
                  </a:txBody>
                  <a:tcPr/>
                </a:tc>
                <a:tc>
                  <a:txBody>
                    <a:bodyPr/>
                    <a:lstStyle/>
                    <a:p>
                      <a:pPr algn="ctr"/>
                      <a:r>
                        <a:rPr lang="si-LK" dirty="0" smtClean="0"/>
                        <a:t>56.7</a:t>
                      </a:r>
                      <a:endParaRPr lang="en-US" dirty="0"/>
                    </a:p>
                  </a:txBody>
                  <a:tcPr/>
                </a:tc>
              </a:tr>
              <a:tr h="370840">
                <a:tc>
                  <a:txBody>
                    <a:bodyPr/>
                    <a:lstStyle/>
                    <a:p>
                      <a:r>
                        <a:rPr lang="si-LK" dirty="0" smtClean="0"/>
                        <a:t>කෑගල්ල</a:t>
                      </a:r>
                      <a:endParaRPr lang="en-US" dirty="0"/>
                    </a:p>
                  </a:txBody>
                  <a:tcPr/>
                </a:tc>
                <a:tc>
                  <a:txBody>
                    <a:bodyPr/>
                    <a:lstStyle/>
                    <a:p>
                      <a:pPr algn="ctr"/>
                      <a:r>
                        <a:rPr lang="si-LK" dirty="0" smtClean="0"/>
                        <a:t>54.2</a:t>
                      </a:r>
                      <a:endParaRPr lang="en-US" dirty="0"/>
                    </a:p>
                  </a:txBody>
                  <a:tcPr/>
                </a:tc>
              </a:tr>
              <a:tr h="370840">
                <a:tc>
                  <a:txBody>
                    <a:bodyPr/>
                    <a:lstStyle/>
                    <a:p>
                      <a:r>
                        <a:rPr lang="si-LK" dirty="0" smtClean="0"/>
                        <a:t>ශ්‍රී ලංකාව</a:t>
                      </a:r>
                      <a:endParaRPr lang="en-US" dirty="0"/>
                    </a:p>
                  </a:txBody>
                  <a:tcPr/>
                </a:tc>
                <a:tc>
                  <a:txBody>
                    <a:bodyPr/>
                    <a:lstStyle/>
                    <a:p>
                      <a:pPr algn="ctr"/>
                      <a:r>
                        <a:rPr lang="si-LK" dirty="0" smtClean="0"/>
                        <a:t>51.8</a:t>
                      </a:r>
                      <a:endParaRPr lang="en-US" dirty="0"/>
                    </a:p>
                  </a:txBody>
                  <a:tcPr/>
                </a:tc>
              </a:tr>
            </a:tbl>
          </a:graphicData>
        </a:graphic>
      </p:graphicFrame>
    </p:spTree>
    <p:extLst>
      <p:ext uri="{BB962C8B-B14F-4D97-AF65-F5344CB8AC3E}">
        <p14:creationId xmlns:p14="http://schemas.microsoft.com/office/powerpoint/2010/main" val="2900247908"/>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si-LK" sz="3600" dirty="0" smtClean="0">
                <a:solidFill>
                  <a:srgbClr val="002060"/>
                </a:solidFill>
              </a:rPr>
              <a:t>ව්‍යවසායකත්ව සංවර්ධනයේ දී සබරගමුව පළාත මුහුණදෙන ගැටළු</a:t>
            </a:r>
            <a:endParaRPr lang="en-US" sz="3600" dirty="0">
              <a:solidFill>
                <a:srgbClr val="002060"/>
              </a:solidFill>
            </a:endParaRPr>
          </a:p>
        </p:txBody>
      </p:sp>
      <p:sp>
        <p:nvSpPr>
          <p:cNvPr id="4" name="Content Placeholder 2"/>
          <p:cNvSpPr txBox="1">
            <a:spLocks/>
          </p:cNvSpPr>
          <p:nvPr/>
        </p:nvSpPr>
        <p:spPr>
          <a:xfrm>
            <a:off x="990600" y="1690688"/>
            <a:ext cx="10515600" cy="4638676"/>
          </a:xfrm>
          <a:prstGeom prst="rect">
            <a:avLst/>
          </a:prstGeom>
          <a:noFill/>
        </p:spPr>
        <p:txBody>
          <a:bodyPr vert="horz" lIns="91440" tIns="45720" rIns="91440" bIns="45720" rtlCol="0">
            <a:normAutofit fontScale="925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514350" indent="-514350">
              <a:buFont typeface="+mj-lt"/>
              <a:buAutoNum type="romanLcPeriod"/>
            </a:pPr>
            <a:r>
              <a:rPr lang="si-LK" sz="2000" b="1" dirty="0" smtClean="0">
                <a:solidFill>
                  <a:srgbClr val="7030A0"/>
                </a:solidFill>
              </a:rPr>
              <a:t>නිරන්තර ස්වභාවික ආපදාවන්ට ලක් වීම </a:t>
            </a:r>
          </a:p>
          <a:p>
            <a:pPr lvl="1">
              <a:buFont typeface="Wingdings" panose="05000000000000000000" pitchFamily="2" charset="2"/>
              <a:buChar char="§"/>
            </a:pPr>
            <a:r>
              <a:rPr lang="si-LK" sz="1600" b="1" dirty="0" smtClean="0"/>
              <a:t>සබරගමුව පළාත නිරිත දිග හා ඊසාන දිග මෝසම මගින් මිලි මීටර 2000 – 4700 දක්වා විහිදෙන වර්ෂාපතන ව්‍යාප්තියක් දක්නට ලැබීම හේතුකොටගෙන නිරන්තර ගංවතුර, නායයෑම්, ස්වභාවික ආපදාවන්ට ලක් වීම.</a:t>
            </a:r>
          </a:p>
          <a:p>
            <a:pPr marL="514350" lvl="1" indent="-514350">
              <a:buAutoNum type="romanLcPeriod" startAt="2"/>
            </a:pPr>
            <a:r>
              <a:rPr lang="si-LK" sz="2000" b="1" dirty="0" smtClean="0">
                <a:solidFill>
                  <a:srgbClr val="7030A0"/>
                </a:solidFill>
              </a:rPr>
              <a:t>සබරගමුව පළාතේ ජනතාව මුහුණ දෙන දුගී භාවය </a:t>
            </a:r>
          </a:p>
          <a:p>
            <a:pPr marL="457200" lvl="1" indent="-457200">
              <a:buAutoNum type="romanLcPeriod" startAt="2"/>
            </a:pPr>
            <a:r>
              <a:rPr lang="si-LK" sz="2000" b="1" dirty="0" smtClean="0">
                <a:solidFill>
                  <a:srgbClr val="7030A0"/>
                </a:solidFill>
              </a:rPr>
              <a:t>ආදායම් බෙදීයාමේ විෂමතාවය. </a:t>
            </a:r>
          </a:p>
          <a:p>
            <a:pPr marL="457200" lvl="1" indent="-457200">
              <a:buAutoNum type="romanLcPeriod" startAt="2"/>
            </a:pPr>
            <a:r>
              <a:rPr lang="si-LK" sz="2000" b="1" dirty="0" smtClean="0">
                <a:solidFill>
                  <a:srgbClr val="7030A0"/>
                </a:solidFill>
              </a:rPr>
              <a:t>අඩු ශ්‍රමබල සහභාගීත්ව අනුපාතයක් පැවතීම.</a:t>
            </a:r>
          </a:p>
          <a:p>
            <a:pPr marL="457200" lvl="1" indent="-457200">
              <a:buAutoNum type="romanLcPeriod" startAt="2"/>
            </a:pPr>
            <a:r>
              <a:rPr lang="si-LK" sz="2000" b="1" dirty="0" smtClean="0">
                <a:solidFill>
                  <a:srgbClr val="7030A0"/>
                </a:solidFill>
              </a:rPr>
              <a:t>තරුණ රැකියා විරහිතභාවය ඉහළ අගයක් ගැනීම. </a:t>
            </a:r>
          </a:p>
          <a:p>
            <a:pPr marL="457200" lvl="1" indent="-457200">
              <a:buAutoNum type="romanLcPeriod" startAt="2"/>
            </a:pPr>
            <a:r>
              <a:rPr lang="si-LK" sz="2000" b="1" dirty="0" smtClean="0">
                <a:solidFill>
                  <a:srgbClr val="7030A0"/>
                </a:solidFill>
              </a:rPr>
              <a:t>ඉඩම්වල ඵලදායිතාව පහළ මට්ටමක පැවතීම.</a:t>
            </a:r>
          </a:p>
          <a:p>
            <a:pPr marL="457200" lvl="1" indent="-457200">
              <a:buAutoNum type="romanLcPeriod" startAt="2"/>
            </a:pPr>
            <a:r>
              <a:rPr lang="si-LK" sz="2000" b="1" dirty="0" smtClean="0">
                <a:solidFill>
                  <a:srgbClr val="7030A0"/>
                </a:solidFill>
              </a:rPr>
              <a:t>අලි, ඌරු, රිලවුන්, ඉත්තෑවන් ආදී වනසතුන්ගෙන් වන අස්වනු හානිය. </a:t>
            </a:r>
          </a:p>
          <a:p>
            <a:pPr marL="457200" lvl="1" indent="-457200">
              <a:buAutoNum type="romanLcPeriod" startAt="2"/>
            </a:pPr>
            <a:r>
              <a:rPr lang="si-LK" sz="2000" b="1" dirty="0" smtClean="0">
                <a:solidFill>
                  <a:srgbClr val="7030A0"/>
                </a:solidFill>
              </a:rPr>
              <a:t>සබරගමුව පළාතේ බොහොමයක් ඉඩම්, ඉඩම් ප්‍රතිසංස්කරණ කොමිසම, විහාර දේවාලගම් ඉඩම්, රජය සතු ඉඩම් හා වනජීවී, වන සංරක්ෂණ දෙපාර්තමේන්තු ඉඩම් ලෙස පවතී. මේ හේතුවෙන් මහජනතාව සතු ඉඩම් ප්‍රමාණය අවම මට්ටමක පවතින අතර, ඉඩම් වල අයිතිය නිරවුල් කර ගැනීමේ ගැටලු පැවතීම. </a:t>
            </a:r>
          </a:p>
          <a:p>
            <a:pPr marL="457200" lvl="1" indent="-457200">
              <a:buAutoNum type="romanLcPeriod" startAt="2"/>
            </a:pPr>
            <a:r>
              <a:rPr lang="si-LK" sz="2000" b="1" dirty="0" smtClean="0">
                <a:solidFill>
                  <a:srgbClr val="7030A0"/>
                </a:solidFill>
              </a:rPr>
              <a:t>තාක්ෂණය, මූල්‍ය, පුහුණු අවස්ථා ලබා ගැනීමේ අපහසුතා. </a:t>
            </a:r>
          </a:p>
          <a:p>
            <a:pPr marL="457200" lvl="1" indent="-457200">
              <a:buAutoNum type="romanLcPeriod" startAt="2"/>
            </a:pPr>
            <a:r>
              <a:rPr lang="si-LK" sz="2000" b="1" dirty="0" smtClean="0">
                <a:solidFill>
                  <a:srgbClr val="7030A0"/>
                </a:solidFill>
              </a:rPr>
              <a:t>භූගෝලීය පිහිටීම හේතුකොටගෙන පළාත් පාලන මාර්ග, ග්‍රාමීය මාර්ග, සී හා ඩී ශ්‍රේණිවල මාර්ග දිගින් දිගටම නඩත්තු කළ යුතු වීම .</a:t>
            </a:r>
          </a:p>
          <a:p>
            <a:pPr marL="457200" lvl="1" indent="-457200">
              <a:buAutoNum type="romanLcPeriod" startAt="2"/>
            </a:pPr>
            <a:r>
              <a:rPr lang="si-LK" sz="2000" b="1" dirty="0" smtClean="0">
                <a:solidFill>
                  <a:srgbClr val="7030A0"/>
                </a:solidFill>
              </a:rPr>
              <a:t>මාර්ග දුෂ්කරතා, වනාන්තර හා රක්ෂිත පිහිටා තිබීම හේතුවෙන් හුදකලා වූ ප්‍රදේශ වල කෘෂි නිෂ්පාදන ප්‍රවාහනයේ දී ප්‍රවාහන දුෂ්කරතා ඇති වීම.﻿</a:t>
            </a:r>
          </a:p>
          <a:p>
            <a:pPr marL="457200" lvl="1" indent="-457200">
              <a:buAutoNum type="romanLcPeriod" startAt="2"/>
            </a:pPr>
            <a:endParaRPr lang="si-LK" sz="1600" b="1" dirty="0" smtClean="0"/>
          </a:p>
          <a:p>
            <a:pPr marL="971550" lvl="1" indent="-971550">
              <a:buFont typeface="+mj-lt"/>
              <a:buAutoNum type="romanLcPeriod"/>
            </a:pPr>
            <a:endParaRPr lang="si-LK" sz="1600" b="1" dirty="0" smtClean="0"/>
          </a:p>
        </p:txBody>
      </p:sp>
    </p:spTree>
    <p:extLst>
      <p:ext uri="{BB962C8B-B14F-4D97-AF65-F5344CB8AC3E}">
        <p14:creationId xmlns:p14="http://schemas.microsoft.com/office/powerpoint/2010/main" val="2282754644"/>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i-LK" sz="3600" dirty="0" smtClean="0">
                <a:solidFill>
                  <a:srgbClr val="002060"/>
                </a:solidFill>
              </a:rPr>
              <a:t>ව්‍යවසායකත්ව සංවර්ධනයට සබරගමුව පළාත් සභාව මේ වන විටත් ගෙන ඇති පියවර</a:t>
            </a:r>
            <a:endParaRPr lang="en-US" sz="3600" dirty="0">
              <a:solidFill>
                <a:srgbClr val="002060"/>
              </a:solidFill>
            </a:endParaRPr>
          </a:p>
        </p:txBody>
      </p:sp>
      <p:sp>
        <p:nvSpPr>
          <p:cNvPr id="3" name="Content Placeholder 2"/>
          <p:cNvSpPr>
            <a:spLocks noGrp="1"/>
          </p:cNvSpPr>
          <p:nvPr>
            <p:ph idx="1"/>
          </p:nvPr>
        </p:nvSpPr>
        <p:spPr/>
        <p:txBody>
          <a:bodyPr>
            <a:normAutofit/>
          </a:bodyPr>
          <a:lstStyle/>
          <a:p>
            <a:r>
              <a:rPr lang="si-LK" sz="2000" dirty="0" smtClean="0"/>
              <a:t>2021 පළාත් සංවර්ධන සැලැස්ම මගින් මේ වන විට ක්‍රියාත්මක හා ක්‍රියාත්මක කිරීමට යෝජිත වැඩසටහන් ඇමුණුම් අංක 1 ලෙස දක්වා ඇත. </a:t>
            </a:r>
          </a:p>
          <a:p>
            <a:pPr marL="0" indent="0">
              <a:buNone/>
            </a:pPr>
            <a:endParaRPr lang="si-LK" sz="2000" dirty="0" smtClean="0"/>
          </a:p>
          <a:p>
            <a:pPr marL="0" indent="0">
              <a:buNone/>
            </a:pPr>
            <a:r>
              <a:rPr lang="si-LK" sz="2000" dirty="0" smtClean="0">
                <a:hlinkClick r:id="rId2" action="ppaction://hlinkfile"/>
              </a:rPr>
              <a:t> 2021 පළාත් ප්‍රතිපාදන වෙන් කිරීම්  </a:t>
            </a:r>
            <a:r>
              <a:rPr lang="en-US" sz="2000" dirty="0" smtClean="0">
                <a:sym typeface="Wingdings" panose="05000000000000000000" pitchFamily="2" charset="2"/>
                <a:hlinkClick r:id="rId2" action="ppaction://hlinkfile"/>
              </a:rPr>
              <a:t></a:t>
            </a:r>
            <a:r>
              <a:rPr lang="si-LK" sz="2000" dirty="0" smtClean="0">
                <a:hlinkClick r:id="rId2" action="ppaction://hlinkfile"/>
              </a:rPr>
              <a:t> ඇමුණුම් අංක 1</a:t>
            </a:r>
            <a:endParaRPr lang="en-US" sz="2000" dirty="0"/>
          </a:p>
        </p:txBody>
      </p:sp>
    </p:spTree>
    <p:extLst>
      <p:ext uri="{BB962C8B-B14F-4D97-AF65-F5344CB8AC3E}">
        <p14:creationId xmlns:p14="http://schemas.microsoft.com/office/powerpoint/2010/main" val="1238567055"/>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539937"/>
            <a:ext cx="10515600" cy="793974"/>
          </a:xfrm>
        </p:spPr>
        <p:txBody>
          <a:bodyPr>
            <a:normAutofit fontScale="90000"/>
          </a:bodyPr>
          <a:lstStyle/>
          <a:p>
            <a:r>
              <a:rPr lang="si-LK" sz="3600" dirty="0">
                <a:solidFill>
                  <a:srgbClr val="002060"/>
                </a:solidFill>
              </a:rPr>
              <a:t>පළාතේ ව්‍යවසායකත්ව සංවර්ධනයේ දී අවධානය යොමු කළයුතු කරුණු</a:t>
            </a:r>
            <a:endParaRPr lang="en-US" sz="3600" dirty="0">
              <a:solidFill>
                <a:srgbClr val="002060"/>
              </a:solidFill>
            </a:endParaRPr>
          </a:p>
        </p:txBody>
      </p:sp>
      <p:sp>
        <p:nvSpPr>
          <p:cNvPr id="3" name="Content Placeholder 2"/>
          <p:cNvSpPr>
            <a:spLocks noGrp="1"/>
          </p:cNvSpPr>
          <p:nvPr>
            <p:ph idx="1"/>
          </p:nvPr>
        </p:nvSpPr>
        <p:spPr>
          <a:xfrm>
            <a:off x="838200" y="1394327"/>
            <a:ext cx="10515600" cy="4863318"/>
          </a:xfrm>
        </p:spPr>
        <p:txBody>
          <a:bodyPr>
            <a:normAutofit/>
          </a:bodyPr>
          <a:lstStyle/>
          <a:p>
            <a:pPr marL="0" indent="0">
              <a:buNone/>
            </a:pPr>
            <a:r>
              <a:rPr lang="si-LK" sz="2000" dirty="0" smtClean="0"/>
              <a:t>ගම සමඟ පිළිසඳරක් - ඔබට රටක් - රටට හෙටක් “ජයගමු ශ්‍රී ලංකා” ව්‍යවසායකත්ව සංවර්ධන වැඩසටහනේ ජාතික අරමුණු හා ඒකාබද්ධ</a:t>
            </a:r>
            <a:r>
              <a:rPr lang="en-US" sz="2000" dirty="0" smtClean="0"/>
              <a:t> </a:t>
            </a:r>
            <a:r>
              <a:rPr lang="si-LK" sz="2000" dirty="0" smtClean="0"/>
              <a:t>වූ පහත ක්ෂේත්‍ර කෙරෙහි අවධානය යොමුකර ඇත.</a:t>
            </a:r>
          </a:p>
          <a:p>
            <a:pPr marL="0" indent="0">
              <a:buNone/>
            </a:pPr>
            <a:endParaRPr lang="si-LK" sz="2000" dirty="0"/>
          </a:p>
          <a:p>
            <a:pPr marL="0" indent="0">
              <a:buNone/>
            </a:pPr>
            <a:endParaRPr lang="si-LK" sz="2000" dirty="0" smtClean="0"/>
          </a:p>
          <a:p>
            <a:pPr marL="0" indent="0">
              <a:buNone/>
            </a:pPr>
            <a:endParaRPr lang="si-LK" sz="2000" dirty="0" smtClean="0"/>
          </a:p>
        </p:txBody>
      </p:sp>
      <p:graphicFrame>
        <p:nvGraphicFramePr>
          <p:cNvPr id="4" name="Table 3"/>
          <p:cNvGraphicFramePr>
            <a:graphicFrameLocks noGrp="1"/>
          </p:cNvGraphicFramePr>
          <p:nvPr>
            <p:extLst>
              <p:ext uri="{D42A27DB-BD31-4B8C-83A1-F6EECF244321}">
                <p14:modId xmlns:p14="http://schemas.microsoft.com/office/powerpoint/2010/main" val="3294686497"/>
              </p:ext>
            </p:extLst>
          </p:nvPr>
        </p:nvGraphicFramePr>
        <p:xfrm>
          <a:off x="950174" y="2154334"/>
          <a:ext cx="10190051" cy="4143656"/>
        </p:xfrm>
        <a:graphic>
          <a:graphicData uri="http://schemas.openxmlformats.org/drawingml/2006/table">
            <a:tbl>
              <a:tblPr firstRow="1" bandRow="1">
                <a:tableStyleId>{5C22544A-7EE6-4342-B048-85BDC9FD1C3A}</a:tableStyleId>
              </a:tblPr>
              <a:tblGrid>
                <a:gridCol w="10190051"/>
              </a:tblGrid>
              <a:tr h="376696">
                <a:tc>
                  <a:txBody>
                    <a:bodyPr/>
                    <a:lstStyle/>
                    <a:p>
                      <a:pPr marL="285750" indent="-285750">
                        <a:buFont typeface="Arial" panose="020B0604020202020204" pitchFamily="34" charset="0"/>
                        <a:buChar char="•"/>
                      </a:pPr>
                      <a:r>
                        <a:rPr lang="si-LK" sz="1600" b="1" dirty="0" smtClean="0">
                          <a:solidFill>
                            <a:srgbClr val="002060"/>
                          </a:solidFill>
                          <a:cs typeface="+mj-cs"/>
                        </a:rPr>
                        <a:t>විරැකියාවෙන්</a:t>
                      </a:r>
                      <a:r>
                        <a:rPr lang="si-LK" sz="1600" b="1" baseline="0" dirty="0" smtClean="0">
                          <a:solidFill>
                            <a:srgbClr val="002060"/>
                          </a:solidFill>
                          <a:cs typeface="+mj-cs"/>
                        </a:rPr>
                        <a:t> පෙළෙන තරුණ කණ්ඩායම්/ කාන්තාවන් මූලික කොටගෙන ව්‍යවසායකයන් ලෙස සවිබල ගැන්වීම</a:t>
                      </a:r>
                      <a:endParaRPr lang="en-US" sz="1600" b="1" dirty="0">
                        <a:solidFill>
                          <a:srgbClr val="002060"/>
                        </a:solidFill>
                        <a:cs typeface="+mj-cs"/>
                      </a:endParaRPr>
                    </a:p>
                  </a:txBody>
                  <a:tcPr>
                    <a:solidFill>
                      <a:schemeClr val="accent4">
                        <a:lumMod val="20000"/>
                        <a:lumOff val="80000"/>
                      </a:schemeClr>
                    </a:solidFill>
                  </a:tcPr>
                </a:tc>
              </a:tr>
              <a:tr h="376696">
                <a:tc>
                  <a:txBody>
                    <a:bodyPr/>
                    <a:lstStyle/>
                    <a:p>
                      <a:pPr marL="285750" indent="-285750">
                        <a:buFont typeface="Arial" panose="020B0604020202020204" pitchFamily="34" charset="0"/>
                        <a:buChar char="•"/>
                      </a:pPr>
                      <a:r>
                        <a:rPr lang="si-LK" sz="1600" b="1" dirty="0" smtClean="0">
                          <a:solidFill>
                            <a:srgbClr val="002060"/>
                          </a:solidFill>
                          <a:cs typeface="+mj-cs"/>
                        </a:rPr>
                        <a:t>කර්මාන්ත, කෘෂිකර්ම, සේවා</a:t>
                      </a:r>
                      <a:r>
                        <a:rPr lang="si-LK" sz="1600" b="1" baseline="0" dirty="0" smtClean="0">
                          <a:solidFill>
                            <a:srgbClr val="002060"/>
                          </a:solidFill>
                          <a:cs typeface="+mj-cs"/>
                        </a:rPr>
                        <a:t> අංශ වල දැනටමත් යෙදී සිටින ව්‍යවසායකයන් සංවර්ධනය</a:t>
                      </a:r>
                      <a:endParaRPr lang="en-US" sz="1600" b="1" dirty="0">
                        <a:solidFill>
                          <a:srgbClr val="002060"/>
                        </a:solidFill>
                        <a:cs typeface="+mj-cs"/>
                      </a:endParaRPr>
                    </a:p>
                  </a:txBody>
                  <a:tcPr>
                    <a:solidFill>
                      <a:schemeClr val="accent3">
                        <a:lumMod val="20000"/>
                        <a:lumOff val="80000"/>
                      </a:schemeClr>
                    </a:solidFill>
                  </a:tcPr>
                </a:tc>
              </a:tr>
              <a:tr h="376696">
                <a:tc>
                  <a:txBody>
                    <a:bodyPr/>
                    <a:lstStyle/>
                    <a:p>
                      <a:pPr marL="285750" indent="-285750">
                        <a:buFont typeface="Arial" panose="020B0604020202020204" pitchFamily="34" charset="0"/>
                        <a:buChar char="•"/>
                      </a:pPr>
                      <a:r>
                        <a:rPr lang="si-LK" sz="1600" b="1" baseline="0" dirty="0" smtClean="0">
                          <a:solidFill>
                            <a:srgbClr val="002060"/>
                          </a:solidFill>
                          <a:cs typeface="+mj-cs"/>
                        </a:rPr>
                        <a:t>ක්ෂුද්‍ර, සුළු හා මධ්‍යම පරිමාණ කර්මාන්තකරුවන්ට අදාළ සහතිකකරණ ක්‍රියාවලි සඳහා සහාය වීම</a:t>
                      </a:r>
                      <a:endParaRPr lang="en-US" sz="1600" b="1" dirty="0">
                        <a:solidFill>
                          <a:srgbClr val="002060"/>
                        </a:solidFill>
                        <a:latin typeface="Times New Roman" panose="02020603050405020304" pitchFamily="18" charset="0"/>
                        <a:cs typeface="Times New Roman" panose="02020603050405020304" pitchFamily="18" charset="0"/>
                      </a:endParaRPr>
                    </a:p>
                  </a:txBody>
                  <a:tcPr>
                    <a:solidFill>
                      <a:schemeClr val="accent4">
                        <a:lumMod val="20000"/>
                        <a:lumOff val="80000"/>
                      </a:schemeClr>
                    </a:solidFill>
                  </a:tcPr>
                </a:tc>
              </a:tr>
              <a:tr h="376696">
                <a:tc>
                  <a:txBody>
                    <a:bodyPr/>
                    <a:lstStyle/>
                    <a:p>
                      <a:pPr marL="285750" indent="-285750">
                        <a:buFont typeface="Arial" panose="020B0604020202020204" pitchFamily="34" charset="0"/>
                        <a:buChar char="•"/>
                      </a:pPr>
                      <a:r>
                        <a:rPr lang="si-LK" sz="1600" b="1" dirty="0" smtClean="0">
                          <a:solidFill>
                            <a:srgbClr val="002060"/>
                          </a:solidFill>
                          <a:cs typeface="+mj-cs"/>
                        </a:rPr>
                        <a:t>අගය</a:t>
                      </a:r>
                      <a:r>
                        <a:rPr lang="si-LK" sz="1600" b="1" baseline="0" dirty="0" smtClean="0">
                          <a:solidFill>
                            <a:srgbClr val="002060"/>
                          </a:solidFill>
                          <a:cs typeface="+mj-cs"/>
                        </a:rPr>
                        <a:t> එකතු කළ නිෂ්පාදන ප්‍රවර්ධනය</a:t>
                      </a:r>
                      <a:endParaRPr lang="en-US" sz="1600" b="1" dirty="0">
                        <a:solidFill>
                          <a:srgbClr val="002060"/>
                        </a:solidFill>
                        <a:cs typeface="+mj-cs"/>
                      </a:endParaRPr>
                    </a:p>
                  </a:txBody>
                  <a:tcPr>
                    <a:solidFill>
                      <a:schemeClr val="accent3">
                        <a:lumMod val="20000"/>
                        <a:lumOff val="80000"/>
                      </a:schemeClr>
                    </a:solidFill>
                  </a:tcPr>
                </a:tc>
              </a:tr>
              <a:tr h="376696">
                <a:tc>
                  <a:txBody>
                    <a:bodyPr/>
                    <a:lstStyle/>
                    <a:p>
                      <a:pPr marL="285750" indent="-285750">
                        <a:buFont typeface="Arial" panose="020B0604020202020204" pitchFamily="34" charset="0"/>
                        <a:buChar char="•"/>
                      </a:pPr>
                      <a:r>
                        <a:rPr lang="si-LK" sz="1600" b="1" dirty="0" smtClean="0">
                          <a:solidFill>
                            <a:srgbClr val="002060"/>
                          </a:solidFill>
                          <a:cs typeface="+mj-cs"/>
                        </a:rPr>
                        <a:t>නිෂ්පාදන ධාරිතාව </a:t>
                      </a:r>
                      <a:r>
                        <a:rPr lang="si-LK" sz="1600" b="1" baseline="0" dirty="0" smtClean="0">
                          <a:solidFill>
                            <a:srgbClr val="002060"/>
                          </a:solidFill>
                          <a:cs typeface="+mj-cs"/>
                        </a:rPr>
                        <a:t>වැඩිදියුණු කිරීමට සහාය වීම. </a:t>
                      </a:r>
                      <a:endParaRPr lang="en-US" sz="1600" b="1" dirty="0">
                        <a:solidFill>
                          <a:srgbClr val="002060"/>
                        </a:solidFill>
                        <a:cs typeface="+mj-cs"/>
                      </a:endParaRPr>
                    </a:p>
                  </a:txBody>
                  <a:tcPr>
                    <a:solidFill>
                      <a:schemeClr val="accent4">
                        <a:lumMod val="20000"/>
                        <a:lumOff val="80000"/>
                      </a:schemeClr>
                    </a:solidFill>
                  </a:tcPr>
                </a:tc>
              </a:tr>
              <a:tr h="376696">
                <a:tc>
                  <a:txBody>
                    <a:bodyPr/>
                    <a:lstStyle/>
                    <a:p>
                      <a:pPr marL="285750" indent="-285750">
                        <a:buFont typeface="Arial" panose="020B0604020202020204" pitchFamily="34" charset="0"/>
                        <a:buChar char="•"/>
                      </a:pPr>
                      <a:r>
                        <a:rPr lang="si-LK" sz="1600" b="1" dirty="0" smtClean="0">
                          <a:solidFill>
                            <a:srgbClr val="002060"/>
                          </a:solidFill>
                          <a:cs typeface="+mj-cs"/>
                        </a:rPr>
                        <a:t>අලෙවිකරණ</a:t>
                      </a:r>
                      <a:r>
                        <a:rPr lang="si-LK" sz="1600" b="1" baseline="0" dirty="0" smtClean="0">
                          <a:solidFill>
                            <a:srgbClr val="002060"/>
                          </a:solidFill>
                          <a:cs typeface="+mj-cs"/>
                        </a:rPr>
                        <a:t>, අලෙවිජාල සංවර්ධනය, සන්නාමකරණයට සහාය වීම. </a:t>
                      </a:r>
                      <a:endParaRPr lang="en-US" sz="1600" b="1" dirty="0">
                        <a:solidFill>
                          <a:srgbClr val="002060"/>
                        </a:solidFill>
                        <a:cs typeface="+mj-cs"/>
                      </a:endParaRPr>
                    </a:p>
                  </a:txBody>
                  <a:tcPr>
                    <a:solidFill>
                      <a:schemeClr val="accent3">
                        <a:lumMod val="20000"/>
                        <a:lumOff val="80000"/>
                      </a:schemeClr>
                    </a:solidFill>
                  </a:tcPr>
                </a:tc>
              </a:tr>
              <a:tr h="376696">
                <a:tc>
                  <a:txBody>
                    <a:bodyPr/>
                    <a:lstStyle/>
                    <a:p>
                      <a:pPr marL="285750" indent="-285750">
                        <a:buFont typeface="Arial" panose="020B0604020202020204" pitchFamily="34" charset="0"/>
                        <a:buChar char="•"/>
                      </a:pPr>
                      <a:r>
                        <a:rPr lang="si-LK" sz="1600" b="1" dirty="0" smtClean="0">
                          <a:solidFill>
                            <a:srgbClr val="002060"/>
                          </a:solidFill>
                          <a:cs typeface="+mj-cs"/>
                        </a:rPr>
                        <a:t>නව්‍යකරණ ව්‍යවසාය සම්බන්ධීකරණයට</a:t>
                      </a:r>
                      <a:r>
                        <a:rPr lang="si-LK" sz="1600" b="1" baseline="0" dirty="0" smtClean="0">
                          <a:solidFill>
                            <a:srgbClr val="002060"/>
                          </a:solidFill>
                          <a:cs typeface="+mj-cs"/>
                        </a:rPr>
                        <a:t> සහාය වීම</a:t>
                      </a:r>
                      <a:endParaRPr lang="en-US" sz="1600" b="1" dirty="0">
                        <a:solidFill>
                          <a:srgbClr val="002060"/>
                        </a:solidFill>
                        <a:cs typeface="+mj-cs"/>
                      </a:endParaRPr>
                    </a:p>
                  </a:txBody>
                  <a:tcPr>
                    <a:solidFill>
                      <a:schemeClr val="accent4">
                        <a:lumMod val="20000"/>
                        <a:lumOff val="80000"/>
                      </a:schemeClr>
                    </a:solidFill>
                  </a:tcPr>
                </a:tc>
              </a:tr>
              <a:tr h="376696">
                <a:tc>
                  <a:txBody>
                    <a:bodyPr/>
                    <a:lstStyle/>
                    <a:p>
                      <a:pPr marL="285750" indent="-285750">
                        <a:buFont typeface="Arial" panose="020B0604020202020204" pitchFamily="34" charset="0"/>
                        <a:buChar char="•"/>
                      </a:pPr>
                      <a:r>
                        <a:rPr lang="si-LK" sz="1600" b="1" dirty="0" smtClean="0">
                          <a:solidFill>
                            <a:srgbClr val="002060"/>
                          </a:solidFill>
                          <a:cs typeface="+mj-cs"/>
                        </a:rPr>
                        <a:t>ඇසුරුම්කරණ</a:t>
                      </a:r>
                      <a:r>
                        <a:rPr lang="si-LK" sz="1600" b="1" baseline="0" dirty="0" smtClean="0">
                          <a:solidFill>
                            <a:srgbClr val="002060"/>
                          </a:solidFill>
                          <a:cs typeface="+mj-cs"/>
                        </a:rPr>
                        <a:t> ක්‍රියාවලි වැඩිදියුණු කිරීම </a:t>
                      </a:r>
                      <a:endParaRPr lang="en-US" sz="1600" b="1" dirty="0">
                        <a:solidFill>
                          <a:srgbClr val="002060"/>
                        </a:solidFill>
                        <a:cs typeface="+mj-cs"/>
                      </a:endParaRPr>
                    </a:p>
                  </a:txBody>
                  <a:tcPr>
                    <a:solidFill>
                      <a:schemeClr val="accent3">
                        <a:lumMod val="20000"/>
                        <a:lumOff val="80000"/>
                      </a:schemeClr>
                    </a:solidFill>
                  </a:tcPr>
                </a:tc>
              </a:tr>
              <a:tr h="376696">
                <a:tc>
                  <a:txBody>
                    <a:bodyPr/>
                    <a:lstStyle/>
                    <a:p>
                      <a:pPr marL="285750" indent="-285750">
                        <a:buFont typeface="Arial" panose="020B0604020202020204" pitchFamily="34" charset="0"/>
                        <a:buChar char="•"/>
                      </a:pPr>
                      <a:r>
                        <a:rPr lang="si-LK" sz="1600" b="1" dirty="0" smtClean="0">
                          <a:solidFill>
                            <a:srgbClr val="002060"/>
                          </a:solidFill>
                          <a:cs typeface="+mj-cs"/>
                        </a:rPr>
                        <a:t>ව්‍යවසායකත්ව සංවර්ධනය/</a:t>
                      </a:r>
                      <a:r>
                        <a:rPr lang="si-LK" sz="1600" b="1" baseline="0" dirty="0" smtClean="0">
                          <a:solidFill>
                            <a:srgbClr val="002060"/>
                          </a:solidFill>
                          <a:cs typeface="+mj-cs"/>
                        </a:rPr>
                        <a:t> හුදකලා වූ කණ්ඩායම් නගා සිටුවීම</a:t>
                      </a:r>
                      <a:endParaRPr lang="en-US" sz="1600" b="1" dirty="0">
                        <a:solidFill>
                          <a:srgbClr val="002060"/>
                        </a:solidFill>
                        <a:cs typeface="+mj-cs"/>
                      </a:endParaRPr>
                    </a:p>
                  </a:txBody>
                  <a:tcPr>
                    <a:solidFill>
                      <a:schemeClr val="accent4">
                        <a:lumMod val="20000"/>
                        <a:lumOff val="80000"/>
                      </a:schemeClr>
                    </a:solidFill>
                  </a:tcPr>
                </a:tc>
              </a:tr>
              <a:tr h="376696">
                <a:tc>
                  <a:txBody>
                    <a:bodyPr/>
                    <a:lstStyle/>
                    <a:p>
                      <a:pPr marL="285750" indent="-285750">
                        <a:buFont typeface="Arial" panose="020B0604020202020204" pitchFamily="34" charset="0"/>
                        <a:buChar char="•"/>
                      </a:pPr>
                      <a:r>
                        <a:rPr lang="si-LK" sz="1600" b="1" dirty="0" smtClean="0">
                          <a:solidFill>
                            <a:srgbClr val="002060"/>
                          </a:solidFill>
                          <a:cs typeface="+mj-cs"/>
                        </a:rPr>
                        <a:t>අපනයනය</a:t>
                      </a:r>
                      <a:r>
                        <a:rPr lang="si-LK" sz="1600" b="1" baseline="0" dirty="0" smtClean="0">
                          <a:solidFill>
                            <a:srgbClr val="002060"/>
                          </a:solidFill>
                          <a:cs typeface="+mj-cs"/>
                        </a:rPr>
                        <a:t> ඉලක්ක කරගත්ත කර්මාන්ත සංවර්ධනය </a:t>
                      </a:r>
                      <a:endParaRPr lang="en-US" sz="1600" b="1" dirty="0">
                        <a:solidFill>
                          <a:srgbClr val="002060"/>
                        </a:solidFill>
                        <a:cs typeface="+mj-cs"/>
                      </a:endParaRPr>
                    </a:p>
                  </a:txBody>
                  <a:tcPr>
                    <a:solidFill>
                      <a:schemeClr val="accent3">
                        <a:lumMod val="20000"/>
                        <a:lumOff val="80000"/>
                      </a:schemeClr>
                    </a:solidFill>
                  </a:tcPr>
                </a:tc>
              </a:tr>
              <a:tr h="376696">
                <a:tc>
                  <a:txBody>
                    <a:bodyPr/>
                    <a:lstStyle/>
                    <a:p>
                      <a:pPr marL="285750" indent="-285750">
                        <a:buFont typeface="Arial" panose="020B0604020202020204" pitchFamily="34" charset="0"/>
                        <a:buChar char="•"/>
                      </a:pPr>
                      <a:r>
                        <a:rPr lang="si-LK" sz="1600" b="1" dirty="0" smtClean="0">
                          <a:solidFill>
                            <a:srgbClr val="002060"/>
                          </a:solidFill>
                          <a:cs typeface="+mj-cs"/>
                        </a:rPr>
                        <a:t>ව්‍යාපෘති වලට අදාළ නෛතික</a:t>
                      </a:r>
                      <a:r>
                        <a:rPr lang="si-LK" sz="1600" b="1" baseline="0" dirty="0" smtClean="0">
                          <a:solidFill>
                            <a:srgbClr val="002060"/>
                          </a:solidFill>
                          <a:cs typeface="+mj-cs"/>
                        </a:rPr>
                        <a:t> ගැටළු විසඳාලීම.</a:t>
                      </a:r>
                      <a:endParaRPr lang="en-US" sz="1600" b="1" dirty="0">
                        <a:solidFill>
                          <a:srgbClr val="002060"/>
                        </a:solidFill>
                        <a:cs typeface="+mj-cs"/>
                      </a:endParaRPr>
                    </a:p>
                  </a:txBody>
                  <a:tcPr>
                    <a:solidFill>
                      <a:schemeClr val="accent4">
                        <a:lumMod val="20000"/>
                        <a:lumOff val="80000"/>
                      </a:schemeClr>
                    </a:solidFill>
                  </a:tcPr>
                </a:tc>
              </a:tr>
            </a:tbl>
          </a:graphicData>
        </a:graphic>
      </p:graphicFrame>
    </p:spTree>
    <p:extLst>
      <p:ext uri="{BB962C8B-B14F-4D97-AF65-F5344CB8AC3E}">
        <p14:creationId xmlns:p14="http://schemas.microsoft.com/office/powerpoint/2010/main" val="1655371233"/>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si-LK" sz="3600" dirty="0" smtClean="0">
                <a:solidFill>
                  <a:srgbClr val="002060"/>
                </a:solidFill>
              </a:rPr>
              <a:t>පළාතේ ව්‍යවසායකත්ව සංවර්ධනයේ දී හ﻿ඳුනාගත් ක්ෂේත්‍ර</a:t>
            </a:r>
            <a:endParaRPr lang="en-US" sz="3600" dirty="0">
              <a:solidFill>
                <a:srgbClr val="002060"/>
              </a:solidFill>
            </a:endParaRPr>
          </a:p>
        </p:txBody>
      </p:sp>
      <p:sp>
        <p:nvSpPr>
          <p:cNvPr id="3" name="Content Placeholder 2"/>
          <p:cNvSpPr>
            <a:spLocks noGrp="1"/>
          </p:cNvSpPr>
          <p:nvPr>
            <p:ph idx="1"/>
          </p:nvPr>
        </p:nvSpPr>
        <p:spPr/>
        <p:txBody>
          <a:bodyPr/>
          <a:lstStyle/>
          <a:p>
            <a:pPr marL="0" indent="0">
              <a:buNone/>
            </a:pPr>
            <a:r>
              <a:rPr lang="si-LK" dirty="0" smtClean="0">
                <a:hlinkClick r:id="rId2" action="ppaction://hlinkfile"/>
              </a:rPr>
              <a:t> ව්‍යවසායකත්ව ක්ෂේත්‍ර </a:t>
            </a:r>
            <a:r>
              <a:rPr lang="en-US" dirty="0" smtClean="0">
                <a:sym typeface="Wingdings" panose="05000000000000000000" pitchFamily="2" charset="2"/>
                <a:hlinkClick r:id="rId2" action="ppaction://hlinkfile"/>
              </a:rPr>
              <a:t> </a:t>
            </a:r>
            <a:r>
              <a:rPr lang="si-LK" dirty="0" smtClean="0">
                <a:hlinkClick r:id="rId2" action="ppaction://hlinkfile"/>
              </a:rPr>
              <a:t>ඇමුණුම </a:t>
            </a:r>
            <a:r>
              <a:rPr lang="en-US" dirty="0" smtClean="0">
                <a:hlinkClick r:id="rId2" action="ppaction://hlinkfile"/>
              </a:rPr>
              <a:t>II</a:t>
            </a:r>
            <a:r>
              <a:rPr lang="en-US" dirty="0" smtClean="0"/>
              <a:t> </a:t>
            </a:r>
            <a:endParaRPr lang="en-US" dirty="0"/>
          </a:p>
        </p:txBody>
      </p:sp>
    </p:spTree>
    <p:extLst>
      <p:ext uri="{BB962C8B-B14F-4D97-AF65-F5344CB8AC3E}">
        <p14:creationId xmlns:p14="http://schemas.microsoft.com/office/powerpoint/2010/main" val="2279867641"/>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si-LK" sz="3600" dirty="0" smtClean="0">
                <a:solidFill>
                  <a:srgbClr val="002060"/>
                </a:solidFill>
              </a:rPr>
              <a:t>පළාතේ යෝජිත ව්‍යවසායකත්ව සංවර්ධන ක්‍රියාකාරකම් </a:t>
            </a:r>
            <a:br>
              <a:rPr lang="si-LK" sz="3600" dirty="0" smtClean="0">
                <a:solidFill>
                  <a:srgbClr val="002060"/>
                </a:solidFill>
              </a:rPr>
            </a:br>
            <a:r>
              <a:rPr lang="si-LK" sz="3100" dirty="0" smtClean="0">
                <a:solidFill>
                  <a:srgbClr val="002060"/>
                </a:solidFill>
              </a:rPr>
              <a:t>(මධ්‍යම රජයේ මූල්‍ය සහයෝගය මත ක්‍රියාත්මක කිරීමට සැලසුම්කර ඇති)</a:t>
            </a:r>
            <a:endParaRPr lang="en-US" sz="3100" dirty="0">
              <a:solidFill>
                <a:srgbClr val="002060"/>
              </a:solidFill>
            </a:endParaRPr>
          </a:p>
        </p:txBody>
      </p:sp>
      <p:sp>
        <p:nvSpPr>
          <p:cNvPr id="3" name="Content Placeholder 2"/>
          <p:cNvSpPr>
            <a:spLocks noGrp="1"/>
          </p:cNvSpPr>
          <p:nvPr>
            <p:ph idx="1"/>
          </p:nvPr>
        </p:nvSpPr>
        <p:spPr/>
        <p:txBody>
          <a:bodyPr/>
          <a:lstStyle/>
          <a:p>
            <a:pPr marL="0" indent="0">
              <a:buNone/>
            </a:pPr>
            <a:r>
              <a:rPr lang="si-LK" dirty="0" smtClean="0">
                <a:hlinkClick r:id="rId2" action="ppaction://hlinkfile"/>
              </a:rPr>
              <a:t>අපේක්ෂිත ක්‍රියාකාරකම් හා කාල රාමුව</a:t>
            </a:r>
            <a:r>
              <a:rPr lang="en-US" dirty="0" smtClean="0">
                <a:hlinkClick r:id="rId2" action="ppaction://hlinkfile"/>
              </a:rPr>
              <a:t> </a:t>
            </a:r>
            <a:r>
              <a:rPr lang="en-US" dirty="0" smtClean="0">
                <a:sym typeface="Wingdings" panose="05000000000000000000" pitchFamily="2" charset="2"/>
                <a:hlinkClick r:id="rId2" action="ppaction://hlinkfile"/>
              </a:rPr>
              <a:t></a:t>
            </a:r>
            <a:r>
              <a:rPr lang="si-LK" dirty="0" smtClean="0">
                <a:hlinkClick r:id="rId2" action="ppaction://hlinkfile"/>
              </a:rPr>
              <a:t> ඇමුණුම </a:t>
            </a:r>
            <a:r>
              <a:rPr lang="en-US" dirty="0" smtClean="0">
                <a:hlinkClick r:id="rId2" action="ppaction://hlinkfile"/>
              </a:rPr>
              <a:t>III</a:t>
            </a:r>
            <a:endParaRPr lang="en-US" dirty="0"/>
          </a:p>
        </p:txBody>
      </p:sp>
    </p:spTree>
    <p:extLst>
      <p:ext uri="{BB962C8B-B14F-4D97-AF65-F5344CB8AC3E}">
        <p14:creationId xmlns:p14="http://schemas.microsoft.com/office/powerpoint/2010/main" val="3006371888"/>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si-LK" sz="3600" dirty="0" smtClean="0"/>
              <a:t>ඉදිරි ව්‍යවසායකත්ව සංවර්ධන ක්‍රියාකාරකම් අපේක්ෂිත පිරිවැය </a:t>
            </a:r>
            <a:r>
              <a:rPr lang="si-LK" sz="2800" dirty="0" smtClean="0"/>
              <a:t>(මධ්‍යම රජයේ මූල්‍ය සහයෝගය මත)</a:t>
            </a:r>
            <a:endParaRPr lang="en-US" sz="3600" dirty="0"/>
          </a:p>
        </p:txBody>
      </p:sp>
      <p:sp>
        <p:nvSpPr>
          <p:cNvPr id="3" name="Content Placeholder 2"/>
          <p:cNvSpPr>
            <a:spLocks noGrp="1"/>
          </p:cNvSpPr>
          <p:nvPr>
            <p:ph idx="1"/>
          </p:nvPr>
        </p:nvSpPr>
        <p:spPr/>
        <p:txBody>
          <a:bodyPr/>
          <a:lstStyle/>
          <a:p>
            <a:pPr marL="0" indent="0">
              <a:buNone/>
            </a:pPr>
            <a:r>
              <a:rPr lang="si-LK" dirty="0" smtClean="0">
                <a:hlinkClick r:id="rId2" action="ppaction://hlinkfile"/>
              </a:rPr>
              <a:t>ඉදිරි ව්‍යවසායකත්ව ක්‍රියාකාරකම් සඳහා අපේක්ෂිත පිරිවැය </a:t>
            </a:r>
            <a:r>
              <a:rPr lang="en-US" dirty="0" smtClean="0">
                <a:sym typeface="Wingdings" panose="05000000000000000000" pitchFamily="2" charset="2"/>
                <a:hlinkClick r:id="rId2" action="ppaction://hlinkfile"/>
              </a:rPr>
              <a:t> </a:t>
            </a:r>
            <a:r>
              <a:rPr lang="si-LK" dirty="0" smtClean="0">
                <a:hlinkClick r:id="rId2" action="ppaction://hlinkfile"/>
              </a:rPr>
              <a:t>ඇමුණුම </a:t>
            </a:r>
            <a:r>
              <a:rPr lang="en-US" dirty="0" smtClean="0">
                <a:hlinkClick r:id="rId2" action="ppaction://hlinkfile"/>
              </a:rPr>
              <a:t>IV</a:t>
            </a:r>
            <a:endParaRPr lang="en-US" dirty="0"/>
          </a:p>
        </p:txBody>
      </p:sp>
    </p:spTree>
    <p:extLst>
      <p:ext uri="{BB962C8B-B14F-4D97-AF65-F5344CB8AC3E}">
        <p14:creationId xmlns:p14="http://schemas.microsoft.com/office/powerpoint/2010/main" val="97430867"/>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 y="0"/>
            <a:ext cx="12198669" cy="6858000"/>
          </a:xfrm>
          <a:prstGeom prst="rect">
            <a:avLst/>
          </a:prstGeom>
        </p:spPr>
      </p:pic>
    </p:spTree>
    <p:extLst>
      <p:ext uri="{BB962C8B-B14F-4D97-AF65-F5344CB8AC3E}">
        <p14:creationId xmlns:p14="http://schemas.microsoft.com/office/powerpoint/2010/main" val="343072501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si-LK" sz="3600" b="1" dirty="0" smtClean="0">
                <a:solidFill>
                  <a:srgbClr val="002060"/>
                </a:solidFill>
              </a:rPr>
              <a:t>සබරගමුව පළාත පිළිබඳ කෙටි හැඳින්වීමක්</a:t>
            </a:r>
            <a:endParaRPr lang="en-US" sz="3600" b="1" dirty="0">
              <a:solidFill>
                <a:srgbClr val="002060"/>
              </a:solidFill>
            </a:endParaRPr>
          </a:p>
        </p:txBody>
      </p:sp>
      <p:sp>
        <p:nvSpPr>
          <p:cNvPr id="3" name="Content Placeholder 2"/>
          <p:cNvSpPr>
            <a:spLocks noGrp="1"/>
          </p:cNvSpPr>
          <p:nvPr>
            <p:ph idx="1"/>
          </p:nvPr>
        </p:nvSpPr>
        <p:spPr>
          <a:xfrm>
            <a:off x="838200" y="1825625"/>
            <a:ext cx="10515600" cy="4523660"/>
          </a:xfrm>
          <a:ln>
            <a:noFill/>
          </a:ln>
        </p:spPr>
        <p:txBody>
          <a:bodyPr>
            <a:normAutofit/>
          </a:bodyPr>
          <a:lstStyle/>
          <a:p>
            <a:pPr marL="0" indent="0" algn="just">
              <a:buNone/>
            </a:pPr>
            <a:r>
              <a:rPr lang="si-LK" sz="2000" dirty="0" smtClean="0"/>
              <a:t>වර්ග කිලෝමීටර 4,968 වපසරියකින් යුතු සබරගමුව පළාත කෑගල්ල, රත්නපුර පරිපාලන දිස්ත්‍රික්ක දෙකෙන් සැදුම් ලබයි. 2020 වර්ෂය වන විට ජනලේඛන හා සංඛ්‍යාලේඛන දෙපාර්තමේන්තුවේ දත්ත</a:t>
            </a:r>
            <a:r>
              <a:rPr lang="en-US" sz="2000" dirty="0" smtClean="0"/>
              <a:t> </a:t>
            </a:r>
            <a:r>
              <a:rPr lang="si-LK" sz="2000" dirty="0" smtClean="0"/>
              <a:t>අනුව ඇස්තමේන්තුගත ජනගහනය 2,058,293කි. </a:t>
            </a:r>
          </a:p>
          <a:p>
            <a:pPr marL="0" indent="0" algn="just">
              <a:buNone/>
            </a:pPr>
            <a:endParaRPr lang="si-LK" sz="2000" dirty="0"/>
          </a:p>
          <a:p>
            <a:pPr marL="0" indent="0" algn="just">
              <a:buNone/>
            </a:pPr>
            <a:r>
              <a:rPr lang="si-LK" sz="2000" dirty="0" smtClean="0"/>
              <a:t>ඒ අනුව සබරගමුව පළාතේ තෝරාගත් සමාජ - ආර්ථික දත්ත කිහිපයක් පහත දැක්වේ. </a:t>
            </a:r>
          </a:p>
          <a:p>
            <a:pPr marL="0" indent="0" algn="just">
              <a:buNone/>
            </a:pPr>
            <a:endParaRPr lang="si-LK" sz="2000" dirty="0" smtClean="0"/>
          </a:p>
        </p:txBody>
      </p:sp>
      <p:graphicFrame>
        <p:nvGraphicFramePr>
          <p:cNvPr id="4" name="Table 3"/>
          <p:cNvGraphicFramePr>
            <a:graphicFrameLocks noGrp="1"/>
          </p:cNvGraphicFramePr>
          <p:nvPr>
            <p:extLst>
              <p:ext uri="{D42A27DB-BD31-4B8C-83A1-F6EECF244321}">
                <p14:modId xmlns:p14="http://schemas.microsoft.com/office/powerpoint/2010/main" val="704941281"/>
              </p:ext>
            </p:extLst>
          </p:nvPr>
        </p:nvGraphicFramePr>
        <p:xfrm>
          <a:off x="1117600" y="3514645"/>
          <a:ext cx="8128000" cy="2834640"/>
        </p:xfrm>
        <a:graphic>
          <a:graphicData uri="http://schemas.openxmlformats.org/drawingml/2006/table">
            <a:tbl>
              <a:tblPr firstRow="1" bandRow="1">
                <a:tableStyleId>{2D5ABB26-0587-4C30-8999-92F81FD0307C}</a:tableStyleId>
              </a:tblPr>
              <a:tblGrid>
                <a:gridCol w="5257442"/>
                <a:gridCol w="2870558"/>
              </a:tblGrid>
              <a:tr h="340418">
                <a:tc>
                  <a:txBody>
                    <a:bodyPr/>
                    <a:lstStyle/>
                    <a:p>
                      <a:pPr algn="just">
                        <a:buFont typeface="Wingdings" panose="05000000000000000000" pitchFamily="2" charset="2"/>
                        <a:buNone/>
                      </a:pPr>
                      <a:r>
                        <a:rPr lang="si-LK" sz="1800" kern="1200" dirty="0" smtClean="0">
                          <a:solidFill>
                            <a:srgbClr val="002060"/>
                          </a:solidFill>
                        </a:rPr>
                        <a:t>ප්‍රාදේශීය ලේකම් කොට්ඨාශ ගණන</a:t>
                      </a:r>
                      <a:endParaRPr lang="en-US" sz="1800" kern="1200" dirty="0">
                        <a:solidFill>
                          <a:srgbClr val="002060"/>
                        </a:solidFill>
                        <a:latin typeface="Iskoola Pota" panose="020B0502040204020203" pitchFamily="34" charset="0"/>
                        <a:ea typeface="+mn-ea"/>
                        <a:cs typeface="+mn-cs"/>
                      </a:endParaRPr>
                    </a:p>
                  </a:txBody>
                  <a:tcPr>
                    <a:solidFill>
                      <a:schemeClr val="accent3">
                        <a:lumMod val="20000"/>
                        <a:lumOff val="80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si-LK" sz="1800" kern="1200" dirty="0" smtClean="0">
                          <a:solidFill>
                            <a:srgbClr val="002060"/>
                          </a:solidFill>
                        </a:rPr>
                        <a:t>29</a:t>
                      </a:r>
                      <a:endParaRPr lang="si-LK" sz="1800" kern="1200" dirty="0" smtClean="0">
                        <a:solidFill>
                          <a:srgbClr val="002060"/>
                        </a:solidFill>
                        <a:latin typeface="Iskoola Pota" panose="020B0502040204020203" pitchFamily="34" charset="0"/>
                        <a:ea typeface="+mn-ea"/>
                        <a:cs typeface="+mn-cs"/>
                      </a:endParaRPr>
                    </a:p>
                  </a:txBody>
                  <a:tcPr>
                    <a:solidFill>
                      <a:schemeClr val="accent3">
                        <a:lumMod val="20000"/>
                        <a:lumOff val="80000"/>
                      </a:schemeClr>
                    </a:solidFill>
                  </a:tcPr>
                </a:tc>
              </a:tr>
              <a:tr h="614967">
                <a:tc>
                  <a:txBody>
                    <a:bodyPr/>
                    <a:lstStyle/>
                    <a:p>
                      <a:r>
                        <a:rPr lang="si-LK" sz="1800" dirty="0" smtClean="0">
                          <a:solidFill>
                            <a:srgbClr val="002060"/>
                          </a:solidFill>
                        </a:rPr>
                        <a:t>ග්‍රාම නිලධාරී කොට්ඨාශ ගණන</a:t>
                      </a:r>
                      <a:endParaRPr lang="en-US" dirty="0">
                        <a:solidFill>
                          <a:srgbClr val="002060"/>
                        </a:solidFill>
                      </a:endParaRPr>
                    </a:p>
                  </a:txBody>
                  <a:tcPr>
                    <a:solidFill>
                      <a:schemeClr val="accent4">
                        <a:lumMod val="20000"/>
                        <a:lumOff val="80000"/>
                      </a:schemeClr>
                    </a:solidFill>
                  </a:tcPr>
                </a:tc>
                <a:tc>
                  <a:txBody>
                    <a:bodyPr/>
                    <a:lstStyle/>
                    <a:p>
                      <a:r>
                        <a:rPr lang="si-LK" sz="1800" dirty="0" smtClean="0">
                          <a:solidFill>
                            <a:srgbClr val="002060"/>
                          </a:solidFill>
                        </a:rPr>
                        <a:t>රත්නපුර - 575</a:t>
                      </a:r>
                      <a:endParaRPr lang="en-US" dirty="0">
                        <a:solidFill>
                          <a:srgbClr val="002060"/>
                        </a:solidFill>
                      </a:endParaRPr>
                    </a:p>
                    <a:p>
                      <a:r>
                        <a:rPr lang="si-LK" dirty="0" smtClean="0">
                          <a:solidFill>
                            <a:srgbClr val="002060"/>
                          </a:solidFill>
                        </a:rPr>
                        <a:t>කෑගල්ල - 573</a:t>
                      </a:r>
                      <a:endParaRPr lang="en-US" dirty="0">
                        <a:solidFill>
                          <a:srgbClr val="002060"/>
                        </a:solidFill>
                      </a:endParaRPr>
                    </a:p>
                  </a:txBody>
                  <a:tcPr>
                    <a:solidFill>
                      <a:schemeClr val="accent4">
                        <a:lumMod val="20000"/>
                        <a:lumOff val="80000"/>
                      </a:schemeClr>
                    </a:solidFill>
                  </a:tcPr>
                </a:tc>
              </a:tr>
              <a:tr h="340418">
                <a:tc>
                  <a:txBody>
                    <a:bodyPr/>
                    <a:lstStyle/>
                    <a:p>
                      <a:r>
                        <a:rPr lang="si-LK" sz="1800" dirty="0" smtClean="0">
                          <a:solidFill>
                            <a:srgbClr val="002060"/>
                          </a:solidFill>
                        </a:rPr>
                        <a:t>මැතිවරණ කොට්ඨාශ ගණන	</a:t>
                      </a:r>
                      <a:endParaRPr lang="en-US" dirty="0">
                        <a:solidFill>
                          <a:srgbClr val="002060"/>
                        </a:solidFill>
                      </a:endParaRPr>
                    </a:p>
                  </a:txBody>
                  <a:tcPr>
                    <a:solidFill>
                      <a:schemeClr val="accent3">
                        <a:lumMod val="20000"/>
                        <a:lumOff val="80000"/>
                      </a:schemeClr>
                    </a:solidFill>
                  </a:tcPr>
                </a:tc>
                <a:tc>
                  <a:txBody>
                    <a:bodyPr/>
                    <a:lstStyle/>
                    <a:p>
                      <a:r>
                        <a:rPr lang="si-LK" dirty="0" smtClean="0">
                          <a:solidFill>
                            <a:srgbClr val="002060"/>
                          </a:solidFill>
                        </a:rPr>
                        <a:t>17</a:t>
                      </a:r>
                      <a:endParaRPr lang="en-US" dirty="0">
                        <a:solidFill>
                          <a:srgbClr val="002060"/>
                        </a:solidFill>
                      </a:endParaRPr>
                    </a:p>
                  </a:txBody>
                  <a:tcPr>
                    <a:solidFill>
                      <a:schemeClr val="accent3">
                        <a:lumMod val="20000"/>
                        <a:lumOff val="80000"/>
                      </a:schemeClr>
                    </a:solidFill>
                  </a:tcPr>
                </a:tc>
              </a:tr>
              <a:tr h="340418">
                <a:tc>
                  <a:txBody>
                    <a:bodyPr/>
                    <a:lstStyle/>
                    <a:p>
                      <a:r>
                        <a:rPr lang="si-LK" sz="1800" dirty="0" smtClean="0">
                          <a:solidFill>
                            <a:srgbClr val="002060"/>
                          </a:solidFill>
                        </a:rPr>
                        <a:t>ශ්‍රමබල සහභාගීත්ව අනුපාතය</a:t>
                      </a:r>
                      <a:endParaRPr lang="en-US" dirty="0">
                        <a:solidFill>
                          <a:srgbClr val="002060"/>
                        </a:solidFill>
                      </a:endParaRPr>
                    </a:p>
                  </a:txBody>
                  <a:tcPr>
                    <a:solidFill>
                      <a:schemeClr val="accent4">
                        <a:lumMod val="20000"/>
                        <a:lumOff val="80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si-LK" sz="1800" dirty="0" smtClean="0">
                          <a:solidFill>
                            <a:srgbClr val="002060"/>
                          </a:solidFill>
                        </a:rPr>
                        <a:t>55.6%</a:t>
                      </a:r>
                      <a:endParaRPr lang="si-LK" sz="1800" dirty="0" smtClean="0">
                        <a:solidFill>
                          <a:srgbClr val="002060"/>
                        </a:solidFill>
                        <a:latin typeface="Iskoola Pota" panose="020B0502040204020203" pitchFamily="34" charset="0"/>
                        <a:cs typeface="+mn-cs"/>
                      </a:endParaRPr>
                    </a:p>
                  </a:txBody>
                  <a:tcPr>
                    <a:solidFill>
                      <a:schemeClr val="accent4">
                        <a:lumMod val="20000"/>
                        <a:lumOff val="80000"/>
                      </a:schemeClr>
                    </a:solidFill>
                  </a:tcPr>
                </a:tc>
              </a:tr>
              <a:tr h="340418">
                <a:tc>
                  <a:txBody>
                    <a:bodyPr/>
                    <a:lstStyle/>
                    <a:p>
                      <a:r>
                        <a:rPr lang="si-LK" sz="1800" dirty="0" smtClean="0">
                          <a:solidFill>
                            <a:srgbClr val="002060"/>
                          </a:solidFill>
                        </a:rPr>
                        <a:t>විරැකියා අනුපාතය</a:t>
                      </a:r>
                      <a:endParaRPr lang="en-US" dirty="0">
                        <a:solidFill>
                          <a:srgbClr val="002060"/>
                        </a:solidFill>
                      </a:endParaRPr>
                    </a:p>
                  </a:txBody>
                  <a:tcPr>
                    <a:solidFill>
                      <a:schemeClr val="accent3">
                        <a:lumMod val="20000"/>
                        <a:lumOff val="80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si-LK" sz="1800" dirty="0" smtClean="0">
                          <a:solidFill>
                            <a:srgbClr val="002060"/>
                          </a:solidFill>
                        </a:rPr>
                        <a:t>4.3%</a:t>
                      </a:r>
                      <a:endParaRPr lang="si-LK" sz="1800" dirty="0" smtClean="0">
                        <a:solidFill>
                          <a:srgbClr val="002060"/>
                        </a:solidFill>
                        <a:latin typeface="Iskoola Pota" panose="020B0502040204020203" pitchFamily="34" charset="0"/>
                        <a:cs typeface="+mn-cs"/>
                      </a:endParaRPr>
                    </a:p>
                  </a:txBody>
                  <a:tcPr>
                    <a:solidFill>
                      <a:schemeClr val="accent3">
                        <a:lumMod val="20000"/>
                        <a:lumOff val="80000"/>
                      </a:schemeClr>
                    </a:solidFill>
                  </a:tcPr>
                </a:tc>
              </a:tr>
              <a:tr h="340418">
                <a:tc>
                  <a:txBody>
                    <a:bodyPr/>
                    <a:lstStyle/>
                    <a:p>
                      <a:r>
                        <a:rPr lang="si-LK" sz="1800" dirty="0" smtClean="0">
                          <a:solidFill>
                            <a:srgbClr val="002060"/>
                          </a:solidFill>
                        </a:rPr>
                        <a:t>අවු. 15 – 30 අතර කාණ්ඩය තරුණ විරැකියාව</a:t>
                      </a:r>
                      <a:endParaRPr lang="en-US" dirty="0">
                        <a:solidFill>
                          <a:srgbClr val="002060"/>
                        </a:solidFill>
                      </a:endParaRPr>
                    </a:p>
                  </a:txBody>
                  <a:tcPr>
                    <a:solidFill>
                      <a:schemeClr val="accent4">
                        <a:lumMod val="20000"/>
                        <a:lumOff val="80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si-LK" sz="1800" dirty="0" smtClean="0">
                          <a:solidFill>
                            <a:srgbClr val="002060"/>
                          </a:solidFill>
                        </a:rPr>
                        <a:t>25.2%</a:t>
                      </a:r>
                      <a:endParaRPr lang="si-LK" sz="1800" dirty="0" smtClean="0">
                        <a:solidFill>
                          <a:srgbClr val="002060"/>
                        </a:solidFill>
                        <a:latin typeface="Iskoola Pota" panose="020B0502040204020203" pitchFamily="34" charset="0"/>
                        <a:cs typeface="+mn-cs"/>
                      </a:endParaRPr>
                    </a:p>
                  </a:txBody>
                  <a:tcPr>
                    <a:solidFill>
                      <a:schemeClr val="accent4">
                        <a:lumMod val="20000"/>
                        <a:lumOff val="80000"/>
                      </a:schemeClr>
                    </a:solidFill>
                  </a:tcPr>
                </a:tc>
              </a:tr>
              <a:tr h="172839">
                <a:tc>
                  <a:txBody>
                    <a:bodyPr/>
                    <a:lstStyle/>
                    <a:p>
                      <a:r>
                        <a:rPr lang="si-LK" sz="1800" dirty="0" smtClean="0">
                          <a:solidFill>
                            <a:srgbClr val="002060"/>
                          </a:solidFill>
                        </a:rPr>
                        <a:t>දරිද්‍රතා අනුපාතය</a:t>
                      </a:r>
                      <a:endParaRPr lang="en-US" dirty="0">
                        <a:solidFill>
                          <a:srgbClr val="002060"/>
                        </a:solidFill>
                      </a:endParaRPr>
                    </a:p>
                  </a:txBody>
                  <a:tcPr>
                    <a:solidFill>
                      <a:schemeClr val="accent3">
                        <a:lumMod val="20000"/>
                        <a:lumOff val="80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si-LK" sz="1800" dirty="0" smtClean="0">
                          <a:solidFill>
                            <a:srgbClr val="002060"/>
                          </a:solidFill>
                        </a:rPr>
                        <a:t>6.7%</a:t>
                      </a:r>
                      <a:endParaRPr lang="en-US" sz="1800" dirty="0" smtClean="0">
                        <a:solidFill>
                          <a:srgbClr val="002060"/>
                        </a:solidFill>
                      </a:endParaRPr>
                    </a:p>
                  </a:txBody>
                  <a:tcPr>
                    <a:solidFill>
                      <a:schemeClr val="accent3">
                        <a:lumMod val="20000"/>
                        <a:lumOff val="80000"/>
                      </a:schemeClr>
                    </a:solidFill>
                  </a:tcPr>
                </a:tc>
              </a:tr>
            </a:tbl>
          </a:graphicData>
        </a:graphic>
      </p:graphicFrame>
    </p:spTree>
    <p:extLst>
      <p:ext uri="{BB962C8B-B14F-4D97-AF65-F5344CB8AC3E}">
        <p14:creationId xmlns:p14="http://schemas.microsoft.com/office/powerpoint/2010/main" val="263639379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502276"/>
            <a:ext cx="10515600" cy="5674687"/>
          </a:xfrm>
        </p:spPr>
        <p:txBody>
          <a:bodyPr>
            <a:normAutofit/>
          </a:bodyPr>
          <a:lstStyle/>
          <a:p>
            <a:pPr marL="0" indent="0">
              <a:buNone/>
            </a:pPr>
            <a:endParaRPr lang="si-LK" sz="1800" dirty="0"/>
          </a:p>
          <a:p>
            <a:pPr marL="0" indent="0">
              <a:buNone/>
            </a:pPr>
            <a:endParaRPr lang="si-LK" sz="1800" dirty="0" smtClean="0"/>
          </a:p>
          <a:p>
            <a:pPr marL="0" indent="0">
              <a:buNone/>
            </a:pPr>
            <a:r>
              <a:rPr lang="si-LK" sz="1800" dirty="0" smtClean="0"/>
              <a:t>				      </a:t>
            </a:r>
            <a:endParaRPr lang="en-US" sz="1800" dirty="0"/>
          </a:p>
        </p:txBody>
      </p:sp>
      <p:graphicFrame>
        <p:nvGraphicFramePr>
          <p:cNvPr id="4" name="Table 3"/>
          <p:cNvGraphicFramePr>
            <a:graphicFrameLocks noGrp="1"/>
          </p:cNvGraphicFramePr>
          <p:nvPr>
            <p:extLst>
              <p:ext uri="{D42A27DB-BD31-4B8C-83A1-F6EECF244321}">
                <p14:modId xmlns:p14="http://schemas.microsoft.com/office/powerpoint/2010/main" val="3239905979"/>
              </p:ext>
            </p:extLst>
          </p:nvPr>
        </p:nvGraphicFramePr>
        <p:xfrm>
          <a:off x="838200" y="771216"/>
          <a:ext cx="10022624" cy="4323080"/>
        </p:xfrm>
        <a:graphic>
          <a:graphicData uri="http://schemas.openxmlformats.org/drawingml/2006/table">
            <a:tbl>
              <a:tblPr firstRow="1" bandRow="1">
                <a:tableStyleId>{5C22544A-7EE6-4342-B048-85BDC9FD1C3A}</a:tableStyleId>
              </a:tblPr>
              <a:tblGrid>
                <a:gridCol w="5011312"/>
                <a:gridCol w="5011312"/>
              </a:tblGrid>
              <a:tr h="370840">
                <a:tc>
                  <a:txBody>
                    <a:bodyPr/>
                    <a:lstStyle/>
                    <a:p>
                      <a:r>
                        <a:rPr lang="si-LK" sz="1800" dirty="0" smtClean="0">
                          <a:solidFill>
                            <a:srgbClr val="002060"/>
                          </a:solidFill>
                        </a:rPr>
                        <a:t>දළ දේශීය නිෂ්පාදන දායකත්වය</a:t>
                      </a:r>
                      <a:endParaRPr lang="en-US" dirty="0">
                        <a:solidFill>
                          <a:srgbClr val="002060"/>
                        </a:solidFill>
                      </a:endParaRPr>
                    </a:p>
                  </a:txBody>
                  <a:tcPr>
                    <a:solidFill>
                      <a:schemeClr val="accent3">
                        <a:lumMod val="20000"/>
                        <a:lumOff val="80000"/>
                      </a:schemeClr>
                    </a:solidFill>
                  </a:tcPr>
                </a:tc>
                <a:tc>
                  <a:txBody>
                    <a:bodyPr/>
                    <a:lstStyle/>
                    <a:p>
                      <a:r>
                        <a:rPr lang="si-LK" sz="1800" dirty="0" smtClean="0">
                          <a:solidFill>
                            <a:srgbClr val="002060"/>
                          </a:solidFill>
                        </a:rPr>
                        <a:t>7.8%</a:t>
                      </a:r>
                      <a:endParaRPr lang="en-US" dirty="0">
                        <a:solidFill>
                          <a:srgbClr val="002060"/>
                        </a:solidFill>
                      </a:endParaRPr>
                    </a:p>
                  </a:txBody>
                  <a:tcPr>
                    <a:solidFill>
                      <a:schemeClr val="accent3">
                        <a:lumMod val="20000"/>
                        <a:lumOff val="80000"/>
                      </a:schemeClr>
                    </a:solidFill>
                  </a:tcPr>
                </a:tc>
              </a:tr>
              <a:tr h="370840">
                <a:tc>
                  <a:txBody>
                    <a:bodyPr/>
                    <a:lstStyle/>
                    <a:p>
                      <a:r>
                        <a:rPr lang="si-LK" sz="1800" dirty="0" smtClean="0">
                          <a:solidFill>
                            <a:srgbClr val="002060"/>
                          </a:solidFill>
                        </a:rPr>
                        <a:t>දිළිඳු ගෘහ කාණ්ඩ සංඛ්‍යාව	</a:t>
                      </a:r>
                      <a:endParaRPr lang="en-US" dirty="0">
                        <a:solidFill>
                          <a:srgbClr val="002060"/>
                        </a:solidFill>
                      </a:endParaRPr>
                    </a:p>
                  </a:txBody>
                  <a:tcPr>
                    <a:solidFill>
                      <a:schemeClr val="accent4">
                        <a:lumMod val="20000"/>
                        <a:lumOff val="80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si-LK" sz="1800" dirty="0" smtClean="0">
                          <a:solidFill>
                            <a:srgbClr val="002060"/>
                          </a:solidFill>
                        </a:rPr>
                        <a:t>26,993</a:t>
                      </a:r>
                    </a:p>
                  </a:txBody>
                  <a:tcPr>
                    <a:solidFill>
                      <a:schemeClr val="accent4">
                        <a:lumMod val="20000"/>
                        <a:lumOff val="80000"/>
                      </a:schemeClr>
                    </a:solidFill>
                  </a:tcPr>
                </a:tc>
              </a:tr>
              <a:tr h="370840">
                <a:tc>
                  <a:txBody>
                    <a:bodyPr/>
                    <a:lstStyle/>
                    <a:p>
                      <a:r>
                        <a:rPr lang="si-LK" sz="1800" dirty="0" smtClean="0">
                          <a:solidFill>
                            <a:srgbClr val="002060"/>
                          </a:solidFill>
                        </a:rPr>
                        <a:t>දිළිඳු ගෘහ කාණ්ඩ ප්‍රතිශතය	</a:t>
                      </a:r>
                      <a:endParaRPr lang="en-US" dirty="0">
                        <a:solidFill>
                          <a:srgbClr val="002060"/>
                        </a:solidFill>
                      </a:endParaRPr>
                    </a:p>
                  </a:txBody>
                  <a:tcPr>
                    <a:solidFill>
                      <a:schemeClr val="accent3">
                        <a:lumMod val="20000"/>
                        <a:lumOff val="80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si-LK" sz="1800" dirty="0" smtClean="0">
                          <a:solidFill>
                            <a:srgbClr val="002060"/>
                          </a:solidFill>
                        </a:rPr>
                        <a:t>5.1%</a:t>
                      </a:r>
                    </a:p>
                  </a:txBody>
                  <a:tcPr>
                    <a:solidFill>
                      <a:schemeClr val="accent3">
                        <a:lumMod val="20000"/>
                        <a:lumOff val="80000"/>
                      </a:schemeClr>
                    </a:solidFill>
                  </a:tcPr>
                </a:tc>
              </a:tr>
              <a:tr h="370840">
                <a:tc>
                  <a:txBody>
                    <a:bodyPr/>
                    <a:lstStyle/>
                    <a:p>
                      <a:r>
                        <a:rPr lang="si-LK" sz="1800" dirty="0" smtClean="0">
                          <a:solidFill>
                            <a:srgbClr val="002060"/>
                          </a:solidFill>
                        </a:rPr>
                        <a:t>දිළිඳු ජනතාව</a:t>
                      </a:r>
                      <a:endParaRPr lang="en-US" dirty="0">
                        <a:solidFill>
                          <a:srgbClr val="002060"/>
                        </a:solidFill>
                      </a:endParaRPr>
                    </a:p>
                  </a:txBody>
                  <a:tcPr>
                    <a:solidFill>
                      <a:schemeClr val="accent4">
                        <a:lumMod val="20000"/>
                        <a:lumOff val="80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si-LK" sz="1800" dirty="0" smtClean="0">
                          <a:solidFill>
                            <a:srgbClr val="002060"/>
                          </a:solidFill>
                        </a:rPr>
                        <a:t>133,149</a:t>
                      </a:r>
                    </a:p>
                  </a:txBody>
                  <a:tcPr>
                    <a:solidFill>
                      <a:schemeClr val="accent4">
                        <a:lumMod val="20000"/>
                        <a:lumOff val="80000"/>
                      </a:schemeClr>
                    </a:solidFill>
                  </a:tcPr>
                </a:tc>
              </a:tr>
              <a:tr h="370840">
                <a:tc>
                  <a:txBody>
                    <a:bodyPr/>
                    <a:lstStyle/>
                    <a:p>
                      <a:r>
                        <a:rPr lang="si-LK" sz="1800" dirty="0" smtClean="0">
                          <a:solidFill>
                            <a:srgbClr val="002060"/>
                          </a:solidFill>
                        </a:rPr>
                        <a:t>සමස්ත දරිද්‍රතාවයට දක්වන දායකත්වය</a:t>
                      </a:r>
                      <a:endParaRPr lang="en-US" dirty="0">
                        <a:solidFill>
                          <a:srgbClr val="002060"/>
                        </a:solidFill>
                      </a:endParaRPr>
                    </a:p>
                  </a:txBody>
                  <a:tcPr>
                    <a:solidFill>
                      <a:schemeClr val="accent3">
                        <a:lumMod val="20000"/>
                        <a:lumOff val="80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si-LK" sz="1800" dirty="0" smtClean="0">
                          <a:solidFill>
                            <a:srgbClr val="002060"/>
                          </a:solidFill>
                        </a:rPr>
                        <a:t>15.8%</a:t>
                      </a:r>
                    </a:p>
                  </a:txBody>
                  <a:tcPr>
                    <a:solidFill>
                      <a:schemeClr val="accent3">
                        <a:lumMod val="20000"/>
                        <a:lumOff val="80000"/>
                      </a:schemeClr>
                    </a:solidFill>
                  </a:tcPr>
                </a:tc>
              </a:tr>
              <a:tr h="370840">
                <a:tc>
                  <a:txBody>
                    <a:bodyPr/>
                    <a:lstStyle/>
                    <a:p>
                      <a:r>
                        <a:rPr lang="si-LK" sz="1800" dirty="0" smtClean="0">
                          <a:solidFill>
                            <a:srgbClr val="002060"/>
                          </a:solidFill>
                        </a:rPr>
                        <a:t>කාණ්ඩ අතර ආදායම් බෙදී යාමේ විෂමතාව</a:t>
                      </a:r>
                      <a:endParaRPr lang="en-US" dirty="0">
                        <a:solidFill>
                          <a:srgbClr val="002060"/>
                        </a:solidFill>
                      </a:endParaRPr>
                    </a:p>
                  </a:txBody>
                  <a:tcPr>
                    <a:solidFill>
                      <a:schemeClr val="accent4">
                        <a:lumMod val="20000"/>
                        <a:lumOff val="80000"/>
                      </a:schemeClr>
                    </a:solidFill>
                  </a:tcPr>
                </a:tc>
                <a:tc>
                  <a:txBody>
                    <a:bodyPr/>
                    <a:lstStyle/>
                    <a:p>
                      <a:r>
                        <a:rPr lang="si-LK" sz="1800" dirty="0" smtClean="0">
                          <a:solidFill>
                            <a:srgbClr val="002060"/>
                          </a:solidFill>
                        </a:rPr>
                        <a:t>   දුප්පත් ම 20%</a:t>
                      </a:r>
                      <a:r>
                        <a:rPr lang="si-LK" sz="1800" baseline="0" dirty="0" smtClean="0">
                          <a:solidFill>
                            <a:srgbClr val="002060"/>
                          </a:solidFill>
                        </a:rPr>
                        <a:t>      </a:t>
                      </a:r>
                      <a:r>
                        <a:rPr lang="si-LK" sz="1800" dirty="0" smtClean="0">
                          <a:solidFill>
                            <a:srgbClr val="002060"/>
                          </a:solidFill>
                        </a:rPr>
                        <a:t>මධ්‍යම 60%</a:t>
                      </a:r>
                      <a:r>
                        <a:rPr lang="si-LK" sz="1800" baseline="0" dirty="0" smtClean="0">
                          <a:solidFill>
                            <a:srgbClr val="002060"/>
                          </a:solidFill>
                        </a:rPr>
                        <a:t>    </a:t>
                      </a:r>
                      <a:r>
                        <a:rPr lang="si-LK" sz="1800" dirty="0" smtClean="0">
                          <a:solidFill>
                            <a:srgbClr val="002060"/>
                          </a:solidFill>
                        </a:rPr>
                        <a:t>පොහොසත් 20%</a:t>
                      </a:r>
                      <a:endParaRPr lang="si-LK" dirty="0" smtClean="0">
                        <a:solidFill>
                          <a:srgbClr val="002060"/>
                        </a:solidFill>
                      </a:endParaRPr>
                    </a:p>
                    <a:p>
                      <a:r>
                        <a:rPr lang="si-LK" dirty="0" smtClean="0">
                          <a:solidFill>
                            <a:srgbClr val="002060"/>
                          </a:solidFill>
                        </a:rPr>
                        <a:t>          5.5%                47.5%                  47%</a:t>
                      </a:r>
                      <a:endParaRPr lang="en-US" dirty="0">
                        <a:solidFill>
                          <a:srgbClr val="002060"/>
                        </a:solidFill>
                      </a:endParaRPr>
                    </a:p>
                  </a:txBody>
                  <a:tcPr>
                    <a:solidFill>
                      <a:schemeClr val="accent4">
                        <a:lumMod val="20000"/>
                        <a:lumOff val="80000"/>
                      </a:schemeClr>
                    </a:solidFill>
                  </a:tcPr>
                </a:tc>
              </a:tr>
              <a:tr h="370840">
                <a:tc>
                  <a:txBody>
                    <a:bodyPr/>
                    <a:lstStyle/>
                    <a:p>
                      <a:r>
                        <a:rPr lang="si-LK" dirty="0" smtClean="0">
                          <a:solidFill>
                            <a:srgbClr val="002060"/>
                          </a:solidFill>
                        </a:rPr>
                        <a:t>සුළු</a:t>
                      </a:r>
                      <a:r>
                        <a:rPr lang="si-LK" baseline="0" dirty="0" smtClean="0">
                          <a:solidFill>
                            <a:srgbClr val="002060"/>
                          </a:solidFill>
                        </a:rPr>
                        <a:t> හා මධ්‍ය පරිමාණ ව්‍යවසාය සංඛ්‍යාව</a:t>
                      </a:r>
                      <a:endParaRPr lang="en-US" dirty="0">
                        <a:solidFill>
                          <a:srgbClr val="002060"/>
                        </a:solidFill>
                      </a:endParaRPr>
                    </a:p>
                  </a:txBody>
                  <a:tcPr>
                    <a:solidFill>
                      <a:schemeClr val="accent3">
                        <a:lumMod val="20000"/>
                        <a:lumOff val="80000"/>
                      </a:schemeClr>
                    </a:solidFill>
                  </a:tcPr>
                </a:tc>
                <a:tc>
                  <a:txBody>
                    <a:bodyPr/>
                    <a:lstStyle/>
                    <a:p>
                      <a:r>
                        <a:rPr lang="si-LK" dirty="0" smtClean="0">
                          <a:solidFill>
                            <a:srgbClr val="002060"/>
                          </a:solidFill>
                        </a:rPr>
                        <a:t>සබරගමුව 80,662   </a:t>
                      </a:r>
                    </a:p>
                    <a:p>
                      <a:r>
                        <a:rPr lang="si-LK" dirty="0" smtClean="0">
                          <a:solidFill>
                            <a:srgbClr val="002060"/>
                          </a:solidFill>
                        </a:rPr>
                        <a:t>රත්නපුර   45,210</a:t>
                      </a:r>
                    </a:p>
                    <a:p>
                      <a:r>
                        <a:rPr lang="si-LK" baseline="0" dirty="0" smtClean="0">
                          <a:solidFill>
                            <a:srgbClr val="002060"/>
                          </a:solidFill>
                        </a:rPr>
                        <a:t>කෑගල්ල   35,452 </a:t>
                      </a:r>
                      <a:endParaRPr lang="en-US" dirty="0">
                        <a:solidFill>
                          <a:srgbClr val="002060"/>
                        </a:solidFill>
                      </a:endParaRPr>
                    </a:p>
                  </a:txBody>
                  <a:tcPr>
                    <a:solidFill>
                      <a:schemeClr val="accent3">
                        <a:lumMod val="20000"/>
                        <a:lumOff val="80000"/>
                      </a:schemeClr>
                    </a:solidFill>
                  </a:tcPr>
                </a:tc>
              </a:tr>
              <a:tr h="370840">
                <a:tc>
                  <a:txBody>
                    <a:bodyPr/>
                    <a:lstStyle/>
                    <a:p>
                      <a:r>
                        <a:rPr lang="si-LK" dirty="0" smtClean="0">
                          <a:solidFill>
                            <a:srgbClr val="002060"/>
                          </a:solidFill>
                        </a:rPr>
                        <a:t>සුළු හා මධ්‍ය පරිමාණ ව්‍යවසාය වල රැකියා නියුක්තිය</a:t>
                      </a:r>
                      <a:endParaRPr lang="en-US" dirty="0">
                        <a:solidFill>
                          <a:srgbClr val="002060"/>
                        </a:solidFill>
                      </a:endParaRPr>
                    </a:p>
                  </a:txBody>
                  <a:tcPr>
                    <a:solidFill>
                      <a:schemeClr val="accent4">
                        <a:lumMod val="20000"/>
                        <a:lumOff val="80000"/>
                      </a:schemeClr>
                    </a:solidFill>
                  </a:tcPr>
                </a:tc>
                <a:tc>
                  <a:txBody>
                    <a:bodyPr/>
                    <a:lstStyle/>
                    <a:p>
                      <a:r>
                        <a:rPr lang="si-LK" dirty="0" smtClean="0">
                          <a:solidFill>
                            <a:srgbClr val="002060"/>
                          </a:solidFill>
                        </a:rPr>
                        <a:t>සබරගමුව 199,605</a:t>
                      </a:r>
                    </a:p>
                    <a:p>
                      <a:r>
                        <a:rPr lang="si-LK" dirty="0" smtClean="0">
                          <a:solidFill>
                            <a:srgbClr val="002060"/>
                          </a:solidFill>
                        </a:rPr>
                        <a:t>රත්නපුර   120,250</a:t>
                      </a:r>
                    </a:p>
                    <a:p>
                      <a:r>
                        <a:rPr lang="si-LK" dirty="0" smtClean="0">
                          <a:solidFill>
                            <a:srgbClr val="002060"/>
                          </a:solidFill>
                        </a:rPr>
                        <a:t>කෑගල්ල</a:t>
                      </a:r>
                      <a:r>
                        <a:rPr lang="si-LK" baseline="0" dirty="0" smtClean="0">
                          <a:solidFill>
                            <a:srgbClr val="002060"/>
                          </a:solidFill>
                        </a:rPr>
                        <a:t>     79,355</a:t>
                      </a:r>
                      <a:endParaRPr lang="en-US" dirty="0">
                        <a:solidFill>
                          <a:srgbClr val="002060"/>
                        </a:solidFill>
                      </a:endParaRPr>
                    </a:p>
                  </a:txBody>
                  <a:tcPr>
                    <a:solidFill>
                      <a:schemeClr val="accent4">
                        <a:lumMod val="20000"/>
                        <a:lumOff val="80000"/>
                      </a:schemeClr>
                    </a:solidFill>
                  </a:tcPr>
                </a:tc>
              </a:tr>
            </a:tbl>
          </a:graphicData>
        </a:graphic>
      </p:graphicFrame>
      <p:sp>
        <p:nvSpPr>
          <p:cNvPr id="2" name="TextBox 1"/>
          <p:cNvSpPr txBox="1"/>
          <p:nvPr/>
        </p:nvSpPr>
        <p:spPr>
          <a:xfrm>
            <a:off x="783771" y="5050972"/>
            <a:ext cx="4705134" cy="954107"/>
          </a:xfrm>
          <a:prstGeom prst="rect">
            <a:avLst/>
          </a:prstGeom>
          <a:noFill/>
        </p:spPr>
        <p:txBody>
          <a:bodyPr wrap="none" rtlCol="0">
            <a:spAutoFit/>
          </a:bodyPr>
          <a:lstStyle/>
          <a:p>
            <a:r>
              <a:rPr lang="si-LK" sz="1400" b="1" dirty="0" smtClean="0"/>
              <a:t>මූලාශ්‍ර: </a:t>
            </a:r>
          </a:p>
          <a:p>
            <a:pPr marL="285750" indent="-285750">
              <a:buFont typeface="Arial" panose="020B0604020202020204" pitchFamily="34" charset="0"/>
              <a:buChar char="•"/>
            </a:pPr>
            <a:r>
              <a:rPr lang="si-LK" sz="1400" b="1" dirty="0" smtClean="0"/>
              <a:t>ජනලේඛන හා සංඛ්‍යාලේඛන දෙපාර්තමේන්තුව දත්ත - 2019</a:t>
            </a:r>
          </a:p>
          <a:p>
            <a:pPr marL="285750" indent="-285750">
              <a:buFont typeface="Arial" panose="020B0604020202020204" pitchFamily="34" charset="0"/>
              <a:buChar char="•"/>
            </a:pPr>
            <a:r>
              <a:rPr lang="si-LK" sz="1400" b="1" dirty="0" smtClean="0"/>
              <a:t>කෘෂිකර්මාන්ත ආර්ථික ක්‍රියාකාරකම් සමීක්ෂණය 2013 -2014</a:t>
            </a:r>
          </a:p>
          <a:p>
            <a:pPr marL="285750" indent="-285750">
              <a:buFont typeface="Arial" panose="020B0604020202020204" pitchFamily="34" charset="0"/>
              <a:buChar char="•"/>
            </a:pPr>
            <a:r>
              <a:rPr lang="si-LK" sz="1400" b="1" dirty="0" smtClean="0"/>
              <a:t>ශ්‍රී ලංකා මහබැංකුව වාර්ෂික වාර්තාව 2019</a:t>
            </a:r>
            <a:endParaRPr lang="en-US" sz="1400" b="1" dirty="0"/>
          </a:p>
        </p:txBody>
      </p:sp>
    </p:spTree>
    <p:extLst>
      <p:ext uri="{BB962C8B-B14F-4D97-AF65-F5344CB8AC3E}">
        <p14:creationId xmlns:p14="http://schemas.microsoft.com/office/powerpoint/2010/main" val="257958093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si-LK" sz="3600" dirty="0" smtClean="0">
                <a:solidFill>
                  <a:srgbClr val="002060"/>
                </a:solidFill>
              </a:rPr>
              <a:t>ව්‍යවසායකත්ව සංවර්ධන වැඩසටහනක් සබරගමුව පළාතට අවශ්‍යවන්නේ ඇයි?</a:t>
            </a:r>
            <a:endParaRPr lang="en-US" sz="3600" dirty="0">
              <a:solidFill>
                <a:srgbClr val="002060"/>
              </a:solidFill>
            </a:endParaRPr>
          </a:p>
        </p:txBody>
      </p:sp>
      <p:sp>
        <p:nvSpPr>
          <p:cNvPr id="3" name="Content Placeholder 2"/>
          <p:cNvSpPr>
            <a:spLocks noGrp="1"/>
          </p:cNvSpPr>
          <p:nvPr>
            <p:ph idx="1"/>
          </p:nvPr>
        </p:nvSpPr>
        <p:spPr>
          <a:noFill/>
        </p:spPr>
        <p:txBody>
          <a:bodyPr/>
          <a:lstStyle/>
          <a:p>
            <a:pPr marL="514350" indent="-514350">
              <a:buAutoNum type="romanLcPeriod"/>
            </a:pPr>
            <a:r>
              <a:rPr lang="si-LK" sz="2000" dirty="0" smtClean="0"/>
              <a:t>සබරගමුව පළාත මුහුණ දෙන දුගීභාවය පිළිබඳ ගැටළුවට ඍජු විසඳුම් ලබා ගැනීම. </a:t>
            </a:r>
          </a:p>
          <a:p>
            <a:pPr marL="0" indent="0">
              <a:buNone/>
            </a:pPr>
            <a:r>
              <a:rPr lang="si-LK" sz="1400" b="1" dirty="0" smtClean="0"/>
              <a:t>            </a:t>
            </a:r>
            <a:r>
              <a:rPr lang="si-LK" sz="1600" b="1" dirty="0" smtClean="0"/>
              <a:t>දරිද්‍රතාවය පිළිබඳ තොරතුරු</a:t>
            </a:r>
            <a:endParaRPr lang="si-LK" sz="1400" b="1" dirty="0" smtClean="0"/>
          </a:p>
          <a:p>
            <a:pPr marL="0" indent="0">
              <a:buNone/>
            </a:pPr>
            <a:endParaRPr lang="si-LK" sz="1400" b="1" dirty="0"/>
          </a:p>
          <a:p>
            <a:pPr marL="0" indent="0">
              <a:buNone/>
            </a:pPr>
            <a:endParaRPr lang="si-LK" sz="1400" b="1" dirty="0" smtClean="0"/>
          </a:p>
          <a:p>
            <a:pPr marL="0" indent="0">
              <a:buNone/>
            </a:pPr>
            <a:endParaRPr lang="si-LK" sz="1400" b="1" dirty="0"/>
          </a:p>
          <a:p>
            <a:pPr marL="0" indent="0">
              <a:buNone/>
            </a:pPr>
            <a:endParaRPr lang="si-LK" sz="1400" b="1" dirty="0" smtClean="0"/>
          </a:p>
          <a:p>
            <a:pPr marL="0" indent="0">
              <a:buNone/>
            </a:pPr>
            <a:endParaRPr lang="si-LK" sz="1400" b="1" dirty="0"/>
          </a:p>
          <a:p>
            <a:pPr marL="0" indent="0">
              <a:buNone/>
            </a:pPr>
            <a:endParaRPr lang="si-LK" sz="1400" b="1" dirty="0" smtClean="0"/>
          </a:p>
          <a:p>
            <a:pPr marL="0" indent="0">
              <a:buNone/>
            </a:pPr>
            <a:endParaRPr lang="si-LK" sz="1600" b="1" dirty="0" smtClean="0"/>
          </a:p>
          <a:p>
            <a:pPr marL="0" indent="0">
              <a:buNone/>
            </a:pPr>
            <a:r>
              <a:rPr lang="si-LK" sz="1400" b="1" dirty="0"/>
              <a:t>	</a:t>
            </a:r>
            <a:r>
              <a:rPr lang="si-LK" sz="1400" b="1" dirty="0" smtClean="0"/>
              <a:t>මූලාශ්‍රය: ආදායම් වියදම් සමීක්ෂණය - 2016</a:t>
            </a:r>
          </a:p>
          <a:p>
            <a:pPr marL="0" indent="0">
              <a:buNone/>
            </a:pPr>
            <a:endParaRPr lang="si-LK" sz="1400" b="1" dirty="0"/>
          </a:p>
          <a:p>
            <a:pPr marL="0" indent="0">
              <a:buNone/>
            </a:pPr>
            <a:endParaRPr lang="si-LK" sz="1400" b="1" dirty="0" smtClean="0"/>
          </a:p>
          <a:p>
            <a:pPr marL="0" indent="0">
              <a:buNone/>
            </a:pPr>
            <a:endParaRPr lang="si-LK" sz="1400" b="1" dirty="0"/>
          </a:p>
          <a:p>
            <a:pPr marL="0" indent="0">
              <a:buNone/>
            </a:pPr>
            <a:endParaRPr lang="si-LK" sz="1400" b="1" dirty="0" smtClean="0"/>
          </a:p>
          <a:p>
            <a:pPr marL="0" indent="0">
              <a:buNone/>
            </a:pPr>
            <a:endParaRPr lang="si-LK" sz="1400" b="1" dirty="0"/>
          </a:p>
          <a:p>
            <a:pPr marL="0" indent="0">
              <a:buNone/>
            </a:pPr>
            <a:endParaRPr lang="si-LK" sz="1400" b="1" dirty="0" smtClean="0"/>
          </a:p>
          <a:p>
            <a:pPr marL="0" indent="0">
              <a:buNone/>
            </a:pPr>
            <a:endParaRPr lang="en-US" dirty="0"/>
          </a:p>
        </p:txBody>
      </p:sp>
      <p:graphicFrame>
        <p:nvGraphicFramePr>
          <p:cNvPr id="4" name="Table 3"/>
          <p:cNvGraphicFramePr>
            <a:graphicFrameLocks noGrp="1"/>
          </p:cNvGraphicFramePr>
          <p:nvPr>
            <p:extLst>
              <p:ext uri="{D42A27DB-BD31-4B8C-83A1-F6EECF244321}">
                <p14:modId xmlns:p14="http://schemas.microsoft.com/office/powerpoint/2010/main" val="4266487870"/>
              </p:ext>
            </p:extLst>
          </p:nvPr>
        </p:nvGraphicFramePr>
        <p:xfrm>
          <a:off x="1519217" y="2776615"/>
          <a:ext cx="4881582" cy="2315890"/>
        </p:xfrm>
        <a:graphic>
          <a:graphicData uri="http://schemas.openxmlformats.org/drawingml/2006/table">
            <a:tbl>
              <a:tblPr firstRow="1" bandRow="1">
                <a:tableStyleId>{5C22544A-7EE6-4342-B048-85BDC9FD1C3A}</a:tableStyleId>
              </a:tblPr>
              <a:tblGrid>
                <a:gridCol w="1150415"/>
                <a:gridCol w="1150320"/>
                <a:gridCol w="1047087"/>
                <a:gridCol w="1533760"/>
              </a:tblGrid>
              <a:tr h="463178">
                <a:tc rowSpan="2">
                  <a:txBody>
                    <a:bodyPr/>
                    <a:lstStyle/>
                    <a:p>
                      <a:pPr algn="ctr"/>
                      <a:r>
                        <a:rPr lang="si-LK" sz="1800" b="1" dirty="0" smtClean="0"/>
                        <a:t>විස්තරය</a:t>
                      </a:r>
                      <a:endParaRPr lang="en-US" sz="1800" b="1" dirty="0"/>
                    </a:p>
                  </a:txBody>
                  <a:tcPr>
                    <a:solidFill>
                      <a:schemeClr val="accent4">
                        <a:lumMod val="60000"/>
                        <a:lumOff val="40000"/>
                      </a:schemeClr>
                    </a:solidFill>
                  </a:tcPr>
                </a:tc>
                <a:tc gridSpan="3">
                  <a:txBody>
                    <a:bodyPr/>
                    <a:lstStyle/>
                    <a:p>
                      <a:pPr algn="ctr"/>
                      <a:r>
                        <a:rPr lang="si-LK" sz="1800" dirty="0" smtClean="0"/>
                        <a:t>ආදායම්</a:t>
                      </a:r>
                      <a:r>
                        <a:rPr lang="si-LK" sz="1800" baseline="0" dirty="0" smtClean="0"/>
                        <a:t> බෙදී යාම</a:t>
                      </a:r>
                      <a:endParaRPr lang="en-US" sz="1800" dirty="0"/>
                    </a:p>
                  </a:txBody>
                  <a:tcPr>
                    <a:solidFill>
                      <a:schemeClr val="accent4">
                        <a:lumMod val="60000"/>
                        <a:lumOff val="40000"/>
                      </a:schemeClr>
                    </a:solidFill>
                  </a:tcPr>
                </a:tc>
                <a:tc hMerge="1">
                  <a:txBody>
                    <a:bodyPr/>
                    <a:lstStyle/>
                    <a:p>
                      <a:endParaRPr lang="en-US"/>
                    </a:p>
                  </a:txBody>
                  <a:tcPr/>
                </a:tc>
                <a:tc hMerge="1">
                  <a:txBody>
                    <a:bodyPr/>
                    <a:lstStyle/>
                    <a:p>
                      <a:endParaRPr lang="en-US" dirty="0"/>
                    </a:p>
                  </a:txBody>
                  <a:tcPr/>
                </a:tc>
              </a:tr>
              <a:tr h="463178">
                <a:tc vMerge="1">
                  <a:txBody>
                    <a:bodyPr/>
                    <a:lstStyle/>
                    <a:p>
                      <a:endParaRPr lang="en-US" dirty="0"/>
                    </a:p>
                  </a:txBody>
                  <a:tcPr/>
                </a:tc>
                <a:tc>
                  <a:txBody>
                    <a:bodyPr/>
                    <a:lstStyle/>
                    <a:p>
                      <a:pPr algn="ctr"/>
                      <a:r>
                        <a:rPr lang="si-LK" sz="1400" b="1" dirty="0" smtClean="0"/>
                        <a:t>දුප්පත් 20%</a:t>
                      </a:r>
                      <a:endParaRPr lang="en-US" sz="1400" b="1" dirty="0"/>
                    </a:p>
                  </a:txBody>
                  <a:tcPr/>
                </a:tc>
                <a:tc>
                  <a:txBody>
                    <a:bodyPr/>
                    <a:lstStyle/>
                    <a:p>
                      <a:pPr algn="ctr"/>
                      <a:r>
                        <a:rPr lang="si-LK" sz="1400" b="1" dirty="0" smtClean="0"/>
                        <a:t>මධ්‍යම 60%</a:t>
                      </a:r>
                      <a:endParaRPr lang="en-US" sz="1400" b="1" dirty="0"/>
                    </a:p>
                  </a:txBody>
                  <a:tcPr/>
                </a:tc>
                <a:tc>
                  <a:txBody>
                    <a:bodyPr/>
                    <a:lstStyle/>
                    <a:p>
                      <a:pPr algn="ctr"/>
                      <a:r>
                        <a:rPr lang="si-LK" sz="1400" b="1" dirty="0" smtClean="0"/>
                        <a:t>පොහොසත්</a:t>
                      </a:r>
                      <a:r>
                        <a:rPr lang="si-LK" sz="1400" b="1" baseline="0" dirty="0" smtClean="0"/>
                        <a:t> 20%</a:t>
                      </a:r>
                      <a:endParaRPr lang="en-US" sz="1400" b="1" dirty="0"/>
                    </a:p>
                  </a:txBody>
                  <a:tcPr/>
                </a:tc>
              </a:tr>
              <a:tr h="463178">
                <a:tc>
                  <a:txBody>
                    <a:bodyPr/>
                    <a:lstStyle/>
                    <a:p>
                      <a:r>
                        <a:rPr lang="si-LK" sz="1800" b="1" dirty="0" smtClean="0"/>
                        <a:t>සබරගමුව</a:t>
                      </a:r>
                      <a:endParaRPr lang="en-US" sz="1800" b="1" dirty="0"/>
                    </a:p>
                  </a:txBody>
                  <a:tcPr/>
                </a:tc>
                <a:tc>
                  <a:txBody>
                    <a:bodyPr/>
                    <a:lstStyle/>
                    <a:p>
                      <a:pPr algn="ctr"/>
                      <a:r>
                        <a:rPr lang="si-LK" sz="1800" b="1" dirty="0" smtClean="0"/>
                        <a:t>5.5</a:t>
                      </a:r>
                      <a:endParaRPr lang="en-US" sz="1800" b="1" dirty="0"/>
                    </a:p>
                  </a:txBody>
                  <a:tcPr/>
                </a:tc>
                <a:tc>
                  <a:txBody>
                    <a:bodyPr/>
                    <a:lstStyle/>
                    <a:p>
                      <a:pPr algn="ctr"/>
                      <a:r>
                        <a:rPr lang="si-LK" sz="1800" b="1" dirty="0" smtClean="0"/>
                        <a:t>47.5</a:t>
                      </a:r>
                      <a:endParaRPr lang="en-US" sz="1800" b="1" dirty="0"/>
                    </a:p>
                  </a:txBody>
                  <a:tcPr/>
                </a:tc>
                <a:tc>
                  <a:txBody>
                    <a:bodyPr/>
                    <a:lstStyle/>
                    <a:p>
                      <a:pPr algn="ctr"/>
                      <a:r>
                        <a:rPr lang="si-LK" sz="1800" b="1" dirty="0" smtClean="0"/>
                        <a:t>47</a:t>
                      </a:r>
                      <a:endParaRPr lang="en-US" sz="1800" b="1" dirty="0"/>
                    </a:p>
                  </a:txBody>
                  <a:tcPr/>
                </a:tc>
              </a:tr>
              <a:tr h="463178">
                <a:tc>
                  <a:txBody>
                    <a:bodyPr/>
                    <a:lstStyle/>
                    <a:p>
                      <a:r>
                        <a:rPr lang="si-LK" sz="1800" b="1" dirty="0" smtClean="0"/>
                        <a:t>රත්නපුර</a:t>
                      </a:r>
                      <a:endParaRPr lang="en-US" sz="1800" b="1" dirty="0"/>
                    </a:p>
                  </a:txBody>
                  <a:tcPr/>
                </a:tc>
                <a:tc>
                  <a:txBody>
                    <a:bodyPr/>
                    <a:lstStyle/>
                    <a:p>
                      <a:pPr algn="ctr"/>
                      <a:r>
                        <a:rPr lang="si-LK" sz="1800" b="1" dirty="0" smtClean="0"/>
                        <a:t>5.6</a:t>
                      </a:r>
                      <a:endParaRPr lang="en-US" sz="1800" b="1" dirty="0"/>
                    </a:p>
                  </a:txBody>
                  <a:tcPr/>
                </a:tc>
                <a:tc>
                  <a:txBody>
                    <a:bodyPr/>
                    <a:lstStyle/>
                    <a:p>
                      <a:pPr algn="ctr"/>
                      <a:r>
                        <a:rPr lang="si-LK" sz="1800" b="1" dirty="0" smtClean="0"/>
                        <a:t>47.5</a:t>
                      </a:r>
                      <a:endParaRPr lang="en-US" sz="1800" b="1" dirty="0"/>
                    </a:p>
                  </a:txBody>
                  <a:tcPr/>
                </a:tc>
                <a:tc>
                  <a:txBody>
                    <a:bodyPr/>
                    <a:lstStyle/>
                    <a:p>
                      <a:pPr algn="ctr"/>
                      <a:r>
                        <a:rPr lang="si-LK" sz="1800" b="1" dirty="0" smtClean="0"/>
                        <a:t>47</a:t>
                      </a:r>
                      <a:endParaRPr lang="en-US" sz="1800" b="1" dirty="0"/>
                    </a:p>
                  </a:txBody>
                  <a:tcPr/>
                </a:tc>
              </a:tr>
              <a:tr h="463178">
                <a:tc>
                  <a:txBody>
                    <a:bodyPr/>
                    <a:lstStyle/>
                    <a:p>
                      <a:r>
                        <a:rPr lang="si-LK" sz="1800" b="1" dirty="0" smtClean="0"/>
                        <a:t>කෑගල්ල</a:t>
                      </a:r>
                      <a:endParaRPr lang="en-US" sz="1800" b="1" dirty="0"/>
                    </a:p>
                  </a:txBody>
                  <a:tcPr/>
                </a:tc>
                <a:tc>
                  <a:txBody>
                    <a:bodyPr/>
                    <a:lstStyle/>
                    <a:p>
                      <a:pPr algn="ctr"/>
                      <a:r>
                        <a:rPr lang="si-LK" sz="1800" b="1" dirty="0" smtClean="0"/>
                        <a:t>5.5</a:t>
                      </a:r>
                      <a:endParaRPr lang="en-US" sz="1800" b="1" dirty="0"/>
                    </a:p>
                  </a:txBody>
                  <a:tcPr/>
                </a:tc>
                <a:tc>
                  <a:txBody>
                    <a:bodyPr/>
                    <a:lstStyle/>
                    <a:p>
                      <a:pPr algn="ctr"/>
                      <a:r>
                        <a:rPr lang="si-LK" sz="1800" b="1" dirty="0" smtClean="0"/>
                        <a:t>47.4</a:t>
                      </a:r>
                      <a:endParaRPr lang="en-US" sz="1800" b="1" dirty="0"/>
                    </a:p>
                  </a:txBody>
                  <a:tcPr/>
                </a:tc>
                <a:tc>
                  <a:txBody>
                    <a:bodyPr/>
                    <a:lstStyle/>
                    <a:p>
                      <a:pPr algn="ctr"/>
                      <a:r>
                        <a:rPr lang="si-LK" sz="1800" b="1" dirty="0" smtClean="0"/>
                        <a:t>47.1</a:t>
                      </a:r>
                      <a:endParaRPr lang="en-US" sz="1800" b="1" dirty="0"/>
                    </a:p>
                  </a:txBody>
                  <a:tcPr/>
                </a:tc>
              </a:tr>
            </a:tbl>
          </a:graphicData>
        </a:graphic>
      </p:graphicFrame>
      <p:graphicFrame>
        <p:nvGraphicFramePr>
          <p:cNvPr id="8" name="Chart 7"/>
          <p:cNvGraphicFramePr/>
          <p:nvPr>
            <p:extLst>
              <p:ext uri="{D42A27DB-BD31-4B8C-83A1-F6EECF244321}">
                <p14:modId xmlns:p14="http://schemas.microsoft.com/office/powerpoint/2010/main" val="365752404"/>
              </p:ext>
            </p:extLst>
          </p:nvPr>
        </p:nvGraphicFramePr>
        <p:xfrm>
          <a:off x="6677181" y="2767762"/>
          <a:ext cx="4436295" cy="322507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23182280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le 4"/>
          <p:cNvGraphicFramePr>
            <a:graphicFrameLocks noGrp="1"/>
          </p:cNvGraphicFramePr>
          <p:nvPr>
            <p:extLst>
              <p:ext uri="{D42A27DB-BD31-4B8C-83A1-F6EECF244321}">
                <p14:modId xmlns:p14="http://schemas.microsoft.com/office/powerpoint/2010/main" val="265231043"/>
              </p:ext>
            </p:extLst>
          </p:nvPr>
        </p:nvGraphicFramePr>
        <p:xfrm>
          <a:off x="4194082" y="754425"/>
          <a:ext cx="6436750" cy="1940560"/>
        </p:xfrm>
        <a:graphic>
          <a:graphicData uri="http://schemas.openxmlformats.org/drawingml/2006/table">
            <a:tbl>
              <a:tblPr firstRow="1" bandRow="1">
                <a:tableStyleId>{5C22544A-7EE6-4342-B048-85BDC9FD1C3A}</a:tableStyleId>
              </a:tblPr>
              <a:tblGrid>
                <a:gridCol w="1822547"/>
                <a:gridCol w="1448973"/>
                <a:gridCol w="1322363"/>
                <a:gridCol w="1842867"/>
              </a:tblGrid>
              <a:tr h="599440">
                <a:tc>
                  <a:txBody>
                    <a:bodyPr/>
                    <a:lstStyle/>
                    <a:p>
                      <a:pPr algn="ctr"/>
                      <a:r>
                        <a:rPr lang="si-LK" sz="1600" dirty="0" smtClean="0"/>
                        <a:t>පළාත/</a:t>
                      </a:r>
                      <a:r>
                        <a:rPr lang="si-LK" sz="1600" baseline="0" dirty="0" smtClean="0"/>
                        <a:t> දිස්ත්‍රික්කය</a:t>
                      </a:r>
                      <a:endParaRPr lang="en-US" sz="1600" dirty="0"/>
                    </a:p>
                  </a:txBody>
                  <a:tcPr/>
                </a:tc>
                <a:tc>
                  <a:txBody>
                    <a:bodyPr/>
                    <a:lstStyle/>
                    <a:p>
                      <a:pPr algn="ctr"/>
                      <a:r>
                        <a:rPr lang="si-LK" sz="1600" dirty="0" smtClean="0"/>
                        <a:t>දිළිඳු</a:t>
                      </a:r>
                      <a:r>
                        <a:rPr lang="si-LK" sz="1600" baseline="0" dirty="0" smtClean="0"/>
                        <a:t> ගෘහ කාණ්ඩ සංඛ්‍යාව</a:t>
                      </a:r>
                      <a:endParaRPr lang="en-US" sz="1600" dirty="0"/>
                    </a:p>
                  </a:txBody>
                  <a:tcPr/>
                </a:tc>
                <a:tc>
                  <a:txBody>
                    <a:bodyPr/>
                    <a:lstStyle/>
                    <a:p>
                      <a:pPr algn="ctr"/>
                      <a:r>
                        <a:rPr lang="si-LK" sz="1600" dirty="0" smtClean="0"/>
                        <a:t>දිළිඳු ජනගහනය</a:t>
                      </a:r>
                      <a:endParaRPr lang="en-US" sz="1600" dirty="0"/>
                    </a:p>
                  </a:txBody>
                  <a:tcPr/>
                </a:tc>
                <a:tc>
                  <a:txBody>
                    <a:bodyPr/>
                    <a:lstStyle/>
                    <a:p>
                      <a:pPr algn="ctr"/>
                      <a:r>
                        <a:rPr lang="si-LK" sz="1600" dirty="0" smtClean="0"/>
                        <a:t>සමස්ත දරිද්‍රතාව</a:t>
                      </a:r>
                      <a:r>
                        <a:rPr lang="si-LK" sz="1600" baseline="0" dirty="0" smtClean="0"/>
                        <a:t> හා දක්වන දායකත්වය</a:t>
                      </a:r>
                      <a:endParaRPr lang="en-US" sz="1600" dirty="0"/>
                    </a:p>
                  </a:txBody>
                  <a:tcPr/>
                </a:tc>
              </a:tr>
              <a:tr h="244955">
                <a:tc>
                  <a:txBody>
                    <a:bodyPr/>
                    <a:lstStyle/>
                    <a:p>
                      <a:r>
                        <a:rPr lang="si-LK" sz="1600" dirty="0" smtClean="0"/>
                        <a:t>ශ්‍රී ලංකාව</a:t>
                      </a:r>
                      <a:endParaRPr lang="en-US" sz="1600" dirty="0"/>
                    </a:p>
                  </a:txBody>
                  <a:tcPr/>
                </a:tc>
                <a:tc>
                  <a:txBody>
                    <a:bodyPr/>
                    <a:lstStyle/>
                    <a:p>
                      <a:pPr algn="ctr"/>
                      <a:r>
                        <a:rPr lang="si-LK" sz="1600" dirty="0" smtClean="0"/>
                        <a:t>169,362</a:t>
                      </a:r>
                      <a:endParaRPr lang="en-US" sz="1600" dirty="0"/>
                    </a:p>
                  </a:txBody>
                  <a:tcPr/>
                </a:tc>
                <a:tc>
                  <a:txBody>
                    <a:bodyPr/>
                    <a:lstStyle/>
                    <a:p>
                      <a:pPr algn="ctr"/>
                      <a:r>
                        <a:rPr lang="si-LK" sz="1600" dirty="0" smtClean="0"/>
                        <a:t>843,913</a:t>
                      </a:r>
                      <a:endParaRPr lang="en-US" sz="1600" dirty="0"/>
                    </a:p>
                  </a:txBody>
                  <a:tcPr/>
                </a:tc>
                <a:tc>
                  <a:txBody>
                    <a:bodyPr/>
                    <a:lstStyle/>
                    <a:p>
                      <a:pPr algn="ctr"/>
                      <a:r>
                        <a:rPr lang="si-LK" sz="1600" dirty="0" smtClean="0"/>
                        <a:t>100%</a:t>
                      </a:r>
                      <a:endParaRPr lang="en-US" sz="1600" dirty="0"/>
                    </a:p>
                  </a:txBody>
                  <a:tcPr/>
                </a:tc>
              </a:tr>
              <a:tr h="244955">
                <a:tc>
                  <a:txBody>
                    <a:bodyPr/>
                    <a:lstStyle/>
                    <a:p>
                      <a:r>
                        <a:rPr lang="si-LK" sz="1600" dirty="0" smtClean="0"/>
                        <a:t>සබරගමුව පළාත</a:t>
                      </a:r>
                      <a:endParaRPr lang="en-US" sz="1600" dirty="0"/>
                    </a:p>
                  </a:txBody>
                  <a:tcPr/>
                </a:tc>
                <a:tc>
                  <a:txBody>
                    <a:bodyPr/>
                    <a:lstStyle/>
                    <a:p>
                      <a:pPr algn="ctr"/>
                      <a:r>
                        <a:rPr lang="si-LK" sz="1600" dirty="0" smtClean="0"/>
                        <a:t>26,993</a:t>
                      </a:r>
                      <a:endParaRPr lang="en-US" sz="1600" dirty="0"/>
                    </a:p>
                  </a:txBody>
                  <a:tcPr/>
                </a:tc>
                <a:tc>
                  <a:txBody>
                    <a:bodyPr/>
                    <a:lstStyle/>
                    <a:p>
                      <a:pPr algn="ctr"/>
                      <a:r>
                        <a:rPr lang="si-LK" sz="1600" dirty="0" smtClean="0"/>
                        <a:t>133,149</a:t>
                      </a:r>
                      <a:endParaRPr lang="en-US" sz="1600" dirty="0"/>
                    </a:p>
                  </a:txBody>
                  <a:tcPr/>
                </a:tc>
                <a:tc>
                  <a:txBody>
                    <a:bodyPr/>
                    <a:lstStyle/>
                    <a:p>
                      <a:pPr algn="ctr"/>
                      <a:r>
                        <a:rPr lang="si-LK" sz="1600" dirty="0" smtClean="0"/>
                        <a:t>15.8%</a:t>
                      </a:r>
                      <a:endParaRPr lang="en-US" sz="1600" dirty="0"/>
                    </a:p>
                  </a:txBody>
                  <a:tcPr/>
                </a:tc>
              </a:tr>
              <a:tr h="244955">
                <a:tc>
                  <a:txBody>
                    <a:bodyPr/>
                    <a:lstStyle/>
                    <a:p>
                      <a:r>
                        <a:rPr lang="si-LK" sz="1600" dirty="0" smtClean="0"/>
                        <a:t>රත්නපුර දිස්ත්‍රික්කය</a:t>
                      </a:r>
                      <a:endParaRPr lang="en-US" sz="1600" dirty="0"/>
                    </a:p>
                  </a:txBody>
                  <a:tcPr/>
                </a:tc>
                <a:tc>
                  <a:txBody>
                    <a:bodyPr/>
                    <a:lstStyle/>
                    <a:p>
                      <a:pPr algn="ctr"/>
                      <a:r>
                        <a:rPr lang="si-LK" sz="1600" dirty="0" smtClean="0"/>
                        <a:t>14,737</a:t>
                      </a:r>
                      <a:endParaRPr lang="en-US" sz="1600" dirty="0"/>
                    </a:p>
                  </a:txBody>
                  <a:tcPr/>
                </a:tc>
                <a:tc>
                  <a:txBody>
                    <a:bodyPr/>
                    <a:lstStyle/>
                    <a:p>
                      <a:pPr algn="ctr"/>
                      <a:r>
                        <a:rPr lang="si-LK" sz="1600" dirty="0" smtClean="0"/>
                        <a:t>72,715</a:t>
                      </a:r>
                      <a:endParaRPr lang="en-US" sz="1600" dirty="0"/>
                    </a:p>
                  </a:txBody>
                  <a:tcPr/>
                </a:tc>
                <a:tc>
                  <a:txBody>
                    <a:bodyPr/>
                    <a:lstStyle/>
                    <a:p>
                      <a:pPr algn="ctr"/>
                      <a:r>
                        <a:rPr lang="si-LK" sz="1600" dirty="0" smtClean="0"/>
                        <a:t>8.6%</a:t>
                      </a:r>
                      <a:endParaRPr lang="en-US" sz="1600" dirty="0"/>
                    </a:p>
                  </a:txBody>
                  <a:tcPr/>
                </a:tc>
              </a:tr>
              <a:tr h="244955">
                <a:tc>
                  <a:txBody>
                    <a:bodyPr/>
                    <a:lstStyle/>
                    <a:p>
                      <a:r>
                        <a:rPr lang="si-LK" sz="1600" dirty="0" smtClean="0"/>
                        <a:t>කෑගල්ල</a:t>
                      </a:r>
                      <a:endParaRPr lang="en-US" sz="1600" dirty="0"/>
                    </a:p>
                  </a:txBody>
                  <a:tcPr/>
                </a:tc>
                <a:tc>
                  <a:txBody>
                    <a:bodyPr/>
                    <a:lstStyle/>
                    <a:p>
                      <a:pPr algn="ctr"/>
                      <a:r>
                        <a:rPr lang="si-LK" sz="1600" dirty="0" smtClean="0"/>
                        <a:t>12,256</a:t>
                      </a:r>
                      <a:endParaRPr lang="en-US" sz="1600" dirty="0"/>
                    </a:p>
                  </a:txBody>
                  <a:tcPr/>
                </a:tc>
                <a:tc>
                  <a:txBody>
                    <a:bodyPr/>
                    <a:lstStyle/>
                    <a:p>
                      <a:pPr algn="ctr"/>
                      <a:r>
                        <a:rPr lang="si-LK" sz="1600" dirty="0" smtClean="0"/>
                        <a:t>60,435</a:t>
                      </a:r>
                      <a:endParaRPr lang="en-US" sz="1600" dirty="0"/>
                    </a:p>
                  </a:txBody>
                  <a:tcPr/>
                </a:tc>
                <a:tc>
                  <a:txBody>
                    <a:bodyPr/>
                    <a:lstStyle/>
                    <a:p>
                      <a:pPr algn="ctr"/>
                      <a:r>
                        <a:rPr lang="si-LK" sz="1600" dirty="0" smtClean="0"/>
                        <a:t>7.2%</a:t>
                      </a:r>
                      <a:endParaRPr lang="en-US" sz="1600" dirty="0"/>
                    </a:p>
                  </a:txBody>
                  <a:tcPr/>
                </a:tc>
              </a:tr>
            </a:tbl>
          </a:graphicData>
        </a:graphic>
      </p:graphicFrame>
      <p:pic>
        <p:nvPicPr>
          <p:cNvPr id="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194082" y="2846061"/>
            <a:ext cx="4512323" cy="29779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Box 1"/>
          <p:cNvSpPr txBox="1"/>
          <p:nvPr/>
        </p:nvSpPr>
        <p:spPr>
          <a:xfrm>
            <a:off x="838200" y="2476729"/>
            <a:ext cx="3076483" cy="369332"/>
          </a:xfrm>
          <a:prstGeom prst="rect">
            <a:avLst/>
          </a:prstGeom>
          <a:noFill/>
        </p:spPr>
        <p:txBody>
          <a:bodyPr wrap="none" rtlCol="0">
            <a:spAutoFit/>
          </a:bodyPr>
          <a:lstStyle/>
          <a:p>
            <a:r>
              <a:rPr lang="si-LK" b="1" dirty="0" smtClean="0"/>
              <a:t>දිළිඳු ජනගහනය හා එහි ව්‍යාප්තිය</a:t>
            </a:r>
            <a:endParaRPr lang="en-US" b="1" dirty="0"/>
          </a:p>
        </p:txBody>
      </p:sp>
    </p:spTree>
    <p:extLst>
      <p:ext uri="{BB962C8B-B14F-4D97-AF65-F5344CB8AC3E}">
        <p14:creationId xmlns:p14="http://schemas.microsoft.com/office/powerpoint/2010/main" val="361774367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2"/>
          <p:cNvSpPr txBox="1">
            <a:spLocks/>
          </p:cNvSpPr>
          <p:nvPr/>
        </p:nvSpPr>
        <p:spPr>
          <a:xfrm>
            <a:off x="838200" y="675249"/>
            <a:ext cx="10515600" cy="5501714"/>
          </a:xfrm>
          <a:prstGeom prst="rect">
            <a:avLst/>
          </a:prstGeom>
          <a:noFill/>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sz="2000" b="1" dirty="0" smtClean="0"/>
              <a:t>ii. </a:t>
            </a:r>
            <a:r>
              <a:rPr lang="si-LK" sz="2000" b="1" dirty="0" smtClean="0"/>
              <a:t>පළාතේ ප්‍රාදේශීය  ලේකම් කොට්ඨාශ දුගී භාවය පිළිබඳ ස්ථානගත කිරීමේ දී දුප්පත්කම නිර්ණායකය අතින් පහළ ස්ථානයක පැවතීම </a:t>
            </a:r>
          </a:p>
          <a:p>
            <a:pPr marL="0" indent="0">
              <a:buFont typeface="Arial" panose="020B0604020202020204" pitchFamily="34" charset="0"/>
              <a:buNone/>
            </a:pPr>
            <a:r>
              <a:rPr lang="si-LK" sz="2000" b="1" dirty="0" smtClean="0"/>
              <a:t>සබරගමුව පළාතේ ප්‍රාදේශීය ලේකම් කොට්ඨාශ බහුතරයක් දුගීභාවය පිළිබඳව ස්ථානගත කිරීමේ දී 200ට වඩා පහළ අගයක පවතී. </a:t>
            </a:r>
          </a:p>
          <a:p>
            <a:pPr marL="0" indent="0">
              <a:buFont typeface="Arial" panose="020B0604020202020204" pitchFamily="34" charset="0"/>
              <a:buNone/>
            </a:pPr>
            <a:endParaRPr lang="si-LK" sz="2000" b="1" dirty="0" smtClean="0"/>
          </a:p>
          <a:p>
            <a:pPr marL="0" indent="0">
              <a:buFont typeface="Arial" panose="020B0604020202020204" pitchFamily="34" charset="0"/>
              <a:buNone/>
            </a:pPr>
            <a:endParaRPr lang="si-LK" sz="2000" b="1" dirty="0" smtClean="0"/>
          </a:p>
          <a:p>
            <a:pPr marL="0" indent="0">
              <a:buFont typeface="Arial" panose="020B0604020202020204" pitchFamily="34" charset="0"/>
              <a:buNone/>
            </a:pPr>
            <a:endParaRPr lang="en-US" dirty="0"/>
          </a:p>
        </p:txBody>
      </p:sp>
      <p:graphicFrame>
        <p:nvGraphicFramePr>
          <p:cNvPr id="4" name="Table 3"/>
          <p:cNvGraphicFramePr>
            <a:graphicFrameLocks noGrp="1"/>
          </p:cNvGraphicFramePr>
          <p:nvPr>
            <p:extLst>
              <p:ext uri="{D42A27DB-BD31-4B8C-83A1-F6EECF244321}">
                <p14:modId xmlns:p14="http://schemas.microsoft.com/office/powerpoint/2010/main" val="3022126069"/>
              </p:ext>
            </p:extLst>
          </p:nvPr>
        </p:nvGraphicFramePr>
        <p:xfrm>
          <a:off x="2104572" y="2028432"/>
          <a:ext cx="8127999" cy="4148531"/>
        </p:xfrm>
        <a:graphic>
          <a:graphicData uri="http://schemas.openxmlformats.org/drawingml/2006/table">
            <a:tbl>
              <a:tblPr>
                <a:tableStyleId>{8A107856-5554-42FB-B03E-39F5DBC370BA}</a:tableStyleId>
              </a:tblPr>
              <a:tblGrid>
                <a:gridCol w="1190171"/>
                <a:gridCol w="2408209"/>
                <a:gridCol w="1509873"/>
                <a:gridCol w="1509873"/>
                <a:gridCol w="1509873"/>
              </a:tblGrid>
              <a:tr h="722359">
                <a:tc>
                  <a:txBody>
                    <a:bodyPr/>
                    <a:lstStyle/>
                    <a:p>
                      <a:pPr algn="ctr" rtl="0" fontAlgn="b"/>
                      <a:r>
                        <a:rPr lang="si-LK" sz="1700" b="1" i="0" u="none" strike="noStrike" dirty="0" smtClean="0">
                          <a:solidFill>
                            <a:schemeClr val="dk1"/>
                          </a:solidFill>
                          <a:effectLst/>
                          <a:latin typeface="+mn-lt"/>
                        </a:rPr>
                        <a:t>දිස්ත්‍රික්කයේ</a:t>
                      </a:r>
                      <a:r>
                        <a:rPr lang="si-LK" sz="1700" b="1" i="0" u="none" strike="noStrike" baseline="0" dirty="0" smtClean="0">
                          <a:solidFill>
                            <a:schemeClr val="dk1"/>
                          </a:solidFill>
                          <a:effectLst/>
                          <a:latin typeface="+mn-lt"/>
                        </a:rPr>
                        <a:t> ස්ථානය</a:t>
                      </a:r>
                      <a:endParaRPr lang="en-US" sz="1700" b="1" i="0" u="none" strike="noStrike" dirty="0">
                        <a:solidFill>
                          <a:srgbClr val="000000"/>
                        </a:solidFill>
                        <a:effectLst/>
                        <a:latin typeface="Trebuchet MS"/>
                      </a:endParaRPr>
                    </a:p>
                  </a:txBody>
                  <a:tcPr marL="8191" marR="8191" marT="8191" marB="0">
                    <a:solidFill>
                      <a:schemeClr val="accent1">
                        <a:lumMod val="40000"/>
                        <a:lumOff val="60000"/>
                      </a:schemeClr>
                    </a:solidFill>
                  </a:tcPr>
                </a:tc>
                <a:tc>
                  <a:txBody>
                    <a:bodyPr/>
                    <a:lstStyle/>
                    <a:p>
                      <a:pPr algn="ctr" rtl="0" fontAlgn="b"/>
                      <a:r>
                        <a:rPr lang="si-LK" sz="1700" b="1" u="none" strike="noStrike" dirty="0" smtClean="0">
                          <a:effectLst/>
                        </a:rPr>
                        <a:t>ප්‍රාදේශීය</a:t>
                      </a:r>
                      <a:r>
                        <a:rPr lang="si-LK" sz="1700" b="1" u="none" strike="noStrike" baseline="0" dirty="0" smtClean="0">
                          <a:effectLst/>
                        </a:rPr>
                        <a:t> ලේකම් කොට්ඨාශය</a:t>
                      </a:r>
                      <a:endParaRPr lang="en-US" sz="1700" b="1" i="0" u="none" strike="noStrike" dirty="0">
                        <a:solidFill>
                          <a:srgbClr val="000000"/>
                        </a:solidFill>
                        <a:effectLst/>
                        <a:latin typeface="Trebuchet MS"/>
                      </a:endParaRPr>
                    </a:p>
                  </a:txBody>
                  <a:tcPr marL="8191" marR="8191" marT="8191" marB="0">
                    <a:solidFill>
                      <a:schemeClr val="accent1">
                        <a:lumMod val="40000"/>
                        <a:lumOff val="60000"/>
                      </a:schemeClr>
                    </a:solidFill>
                  </a:tcPr>
                </a:tc>
                <a:tc>
                  <a:txBody>
                    <a:bodyPr/>
                    <a:lstStyle/>
                    <a:p>
                      <a:pPr algn="ctr" rtl="0" fontAlgn="b"/>
                      <a:r>
                        <a:rPr lang="si-LK" sz="1700" b="1" u="none" strike="noStrike" dirty="0" smtClean="0">
                          <a:effectLst/>
                        </a:rPr>
                        <a:t>අපේක්ෂිත</a:t>
                      </a:r>
                      <a:r>
                        <a:rPr lang="si-LK" sz="1700" b="1" u="none" strike="noStrike" baseline="0" dirty="0" smtClean="0">
                          <a:effectLst/>
                        </a:rPr>
                        <a:t> ගෘහකාණ්ඩ ප්‍රතිශතය</a:t>
                      </a:r>
                      <a:endParaRPr lang="en-US" sz="1700" b="1" i="0" u="none" strike="noStrike" dirty="0">
                        <a:solidFill>
                          <a:srgbClr val="000000"/>
                        </a:solidFill>
                        <a:effectLst/>
                        <a:latin typeface="Trebuchet MS"/>
                      </a:endParaRPr>
                    </a:p>
                  </a:txBody>
                  <a:tcPr marL="8191" marR="8191" marT="8191" marB="0">
                    <a:solidFill>
                      <a:schemeClr val="accent1">
                        <a:lumMod val="40000"/>
                        <a:lumOff val="60000"/>
                      </a:schemeClr>
                    </a:solidFill>
                  </a:tcPr>
                </a:tc>
                <a:tc>
                  <a:txBody>
                    <a:bodyPr/>
                    <a:lstStyle/>
                    <a:p>
                      <a:pPr algn="ctr" rtl="0" fontAlgn="b"/>
                      <a:r>
                        <a:rPr lang="si-LK" sz="1700" b="1" u="none" strike="noStrike" dirty="0" smtClean="0">
                          <a:effectLst/>
                        </a:rPr>
                        <a:t>දුගී ජනගහනය</a:t>
                      </a:r>
                      <a:endParaRPr lang="en-US" sz="1700" b="1" i="0" u="none" strike="noStrike" dirty="0">
                        <a:solidFill>
                          <a:srgbClr val="000000"/>
                        </a:solidFill>
                        <a:effectLst/>
                        <a:latin typeface="Trebuchet MS"/>
                      </a:endParaRPr>
                    </a:p>
                  </a:txBody>
                  <a:tcPr marL="8191" marR="8191" marT="8191" marB="0">
                    <a:solidFill>
                      <a:schemeClr val="accent1">
                        <a:lumMod val="40000"/>
                        <a:lumOff val="60000"/>
                      </a:schemeClr>
                    </a:solidFill>
                  </a:tcPr>
                </a:tc>
                <a:tc>
                  <a:txBody>
                    <a:bodyPr/>
                    <a:lstStyle/>
                    <a:p>
                      <a:pPr algn="ctr" rtl="0" fontAlgn="b"/>
                      <a:r>
                        <a:rPr lang="si-LK" sz="1700" b="1" u="none" strike="noStrike" dirty="0" smtClean="0">
                          <a:effectLst/>
                        </a:rPr>
                        <a:t>දිවයිනේ</a:t>
                      </a:r>
                      <a:r>
                        <a:rPr lang="si-LK" sz="1700" b="1" u="none" strike="noStrike" baseline="0" dirty="0" smtClean="0">
                          <a:effectLst/>
                        </a:rPr>
                        <a:t> ශ්‍රේණිගත කිරීම අනුව</a:t>
                      </a:r>
                      <a:endParaRPr lang="en-US" sz="1700" b="1" i="0" u="none" strike="noStrike" dirty="0">
                        <a:solidFill>
                          <a:srgbClr val="000000"/>
                        </a:solidFill>
                        <a:effectLst/>
                        <a:latin typeface="Trebuchet MS"/>
                      </a:endParaRPr>
                    </a:p>
                  </a:txBody>
                  <a:tcPr marL="8191" marR="8191" marT="8191" marB="0">
                    <a:solidFill>
                      <a:schemeClr val="accent1">
                        <a:lumMod val="40000"/>
                        <a:lumOff val="60000"/>
                      </a:schemeClr>
                    </a:solidFill>
                  </a:tcPr>
                </a:tc>
              </a:tr>
              <a:tr h="281439">
                <a:tc>
                  <a:txBody>
                    <a:bodyPr/>
                    <a:lstStyle/>
                    <a:p>
                      <a:pPr algn="ctr" rtl="0" fontAlgn="b"/>
                      <a:r>
                        <a:rPr lang="en-US" sz="1700" u="none" strike="noStrike" dirty="0">
                          <a:effectLst/>
                        </a:rPr>
                        <a:t>1</a:t>
                      </a:r>
                      <a:endParaRPr lang="en-US" sz="1700" b="0" i="0" u="none" strike="noStrike" dirty="0">
                        <a:solidFill>
                          <a:srgbClr val="000000"/>
                        </a:solidFill>
                        <a:effectLst/>
                        <a:latin typeface="Trebuchet MS"/>
                      </a:endParaRPr>
                    </a:p>
                  </a:txBody>
                  <a:tcPr marL="8191" marR="8191" marT="8191" marB="0" anchor="b"/>
                </a:tc>
                <a:tc>
                  <a:txBody>
                    <a:bodyPr/>
                    <a:lstStyle/>
                    <a:p>
                      <a:pPr algn="l" rtl="0" fontAlgn="b"/>
                      <a:r>
                        <a:rPr lang="si-LK" sz="1700" u="none" strike="noStrike" dirty="0" smtClean="0">
                          <a:effectLst/>
                        </a:rPr>
                        <a:t>මාවනැල්ල</a:t>
                      </a:r>
                      <a:endParaRPr lang="en-US" sz="1700" b="0" i="0" u="none" strike="noStrike" dirty="0">
                        <a:solidFill>
                          <a:srgbClr val="000000"/>
                        </a:solidFill>
                        <a:effectLst/>
                        <a:latin typeface="Trebuchet MS"/>
                      </a:endParaRPr>
                    </a:p>
                  </a:txBody>
                  <a:tcPr marL="8191" marR="8191" marT="8191" marB="0" anchor="b"/>
                </a:tc>
                <a:tc>
                  <a:txBody>
                    <a:bodyPr/>
                    <a:lstStyle/>
                    <a:p>
                      <a:pPr algn="ctr" rtl="0" fontAlgn="b"/>
                      <a:r>
                        <a:rPr lang="en-US" sz="1700" u="none" strike="noStrike" dirty="0">
                          <a:effectLst/>
                          <a:latin typeface="Times New Roman" panose="02020603050405020304" pitchFamily="18" charset="0"/>
                          <a:cs typeface="Times New Roman" panose="02020603050405020304" pitchFamily="18" charset="0"/>
                        </a:rPr>
                        <a:t>6.25</a:t>
                      </a:r>
                      <a:endParaRPr lang="en-US" sz="17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8191" marR="8191" marT="8191" marB="0" anchor="b"/>
                </a:tc>
                <a:tc>
                  <a:txBody>
                    <a:bodyPr/>
                    <a:lstStyle/>
                    <a:p>
                      <a:pPr algn="r" rtl="0" fontAlgn="b"/>
                      <a:r>
                        <a:rPr lang="en-US" sz="1700" u="none" strike="noStrike" dirty="0">
                          <a:effectLst/>
                          <a:latin typeface="Times New Roman" panose="02020603050405020304" pitchFamily="18" charset="0"/>
                          <a:cs typeface="Times New Roman" panose="02020603050405020304" pitchFamily="18" charset="0"/>
                        </a:rPr>
                        <a:t>6,810</a:t>
                      </a:r>
                      <a:endParaRPr lang="en-US" sz="17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8191" marR="8191" marT="8191" marB="0" anchor="b"/>
                </a:tc>
                <a:tc>
                  <a:txBody>
                    <a:bodyPr/>
                    <a:lstStyle/>
                    <a:p>
                      <a:pPr algn="ctr" rtl="0" fontAlgn="b"/>
                      <a:r>
                        <a:rPr lang="en-US" sz="1700" u="none" strike="noStrike" dirty="0">
                          <a:effectLst/>
                          <a:latin typeface="Times New Roman" panose="02020603050405020304" pitchFamily="18" charset="0"/>
                          <a:cs typeface="Times New Roman" panose="02020603050405020304" pitchFamily="18" charset="0"/>
                        </a:rPr>
                        <a:t>98</a:t>
                      </a:r>
                      <a:endParaRPr lang="en-US" sz="17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8191" marR="8191" marT="8191" marB="0" anchor="b"/>
                </a:tc>
              </a:tr>
              <a:tr h="281439">
                <a:tc>
                  <a:txBody>
                    <a:bodyPr/>
                    <a:lstStyle/>
                    <a:p>
                      <a:pPr algn="ctr" rtl="0" fontAlgn="b"/>
                      <a:r>
                        <a:rPr lang="en-US" sz="1700" u="none" strike="noStrike">
                          <a:effectLst/>
                        </a:rPr>
                        <a:t>2</a:t>
                      </a:r>
                      <a:endParaRPr lang="en-US" sz="1700" b="0" i="0" u="none" strike="noStrike">
                        <a:solidFill>
                          <a:srgbClr val="000000"/>
                        </a:solidFill>
                        <a:effectLst/>
                        <a:latin typeface="Trebuchet MS"/>
                      </a:endParaRPr>
                    </a:p>
                  </a:txBody>
                  <a:tcPr marL="8191" marR="8191" marT="8191" marB="0" anchor="b"/>
                </a:tc>
                <a:tc>
                  <a:txBody>
                    <a:bodyPr/>
                    <a:lstStyle/>
                    <a:p>
                      <a:pPr algn="l" rtl="0" fontAlgn="b"/>
                      <a:r>
                        <a:rPr lang="si-LK" sz="1700" u="none" strike="noStrike" dirty="0" smtClean="0">
                          <a:effectLst/>
                        </a:rPr>
                        <a:t>රඹුක්කන</a:t>
                      </a:r>
                      <a:endParaRPr lang="en-US" sz="1700" b="0" i="0" u="none" strike="noStrike" dirty="0">
                        <a:solidFill>
                          <a:srgbClr val="000000"/>
                        </a:solidFill>
                        <a:effectLst/>
                        <a:latin typeface="Trebuchet MS"/>
                      </a:endParaRPr>
                    </a:p>
                  </a:txBody>
                  <a:tcPr marL="8191" marR="8191" marT="8191" marB="0" anchor="b"/>
                </a:tc>
                <a:tc>
                  <a:txBody>
                    <a:bodyPr/>
                    <a:lstStyle/>
                    <a:p>
                      <a:pPr algn="ctr" rtl="0" fontAlgn="b"/>
                      <a:r>
                        <a:rPr lang="en-US" sz="1700" u="none" strike="noStrike" dirty="0">
                          <a:effectLst/>
                          <a:latin typeface="Times New Roman" panose="02020603050405020304" pitchFamily="18" charset="0"/>
                          <a:cs typeface="Times New Roman" panose="02020603050405020304" pitchFamily="18" charset="0"/>
                        </a:rPr>
                        <a:t>6.36</a:t>
                      </a:r>
                      <a:endParaRPr lang="en-US" sz="17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8191" marR="8191" marT="8191" marB="0" anchor="b"/>
                </a:tc>
                <a:tc>
                  <a:txBody>
                    <a:bodyPr/>
                    <a:lstStyle/>
                    <a:p>
                      <a:pPr algn="r" rtl="0" fontAlgn="b"/>
                      <a:r>
                        <a:rPr lang="en-US" sz="1700" u="none" strike="noStrike" dirty="0">
                          <a:effectLst/>
                          <a:latin typeface="Times New Roman" panose="02020603050405020304" pitchFamily="18" charset="0"/>
                          <a:cs typeface="Times New Roman" panose="02020603050405020304" pitchFamily="18" charset="0"/>
                        </a:rPr>
                        <a:t>5,127</a:t>
                      </a:r>
                      <a:endParaRPr lang="en-US" sz="17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8191" marR="8191" marT="8191" marB="0" anchor="b"/>
                </a:tc>
                <a:tc>
                  <a:txBody>
                    <a:bodyPr/>
                    <a:lstStyle/>
                    <a:p>
                      <a:pPr algn="ctr" rtl="0" fontAlgn="b"/>
                      <a:r>
                        <a:rPr lang="en-US" sz="1700" u="none" strike="noStrike" dirty="0">
                          <a:effectLst/>
                          <a:latin typeface="Times New Roman" panose="02020603050405020304" pitchFamily="18" charset="0"/>
                          <a:cs typeface="Times New Roman" panose="02020603050405020304" pitchFamily="18" charset="0"/>
                        </a:rPr>
                        <a:t>103</a:t>
                      </a:r>
                      <a:endParaRPr lang="en-US" sz="17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8191" marR="8191" marT="8191" marB="0" anchor="b"/>
                </a:tc>
              </a:tr>
              <a:tr h="281439">
                <a:tc>
                  <a:txBody>
                    <a:bodyPr/>
                    <a:lstStyle/>
                    <a:p>
                      <a:pPr algn="ctr" rtl="0" fontAlgn="b"/>
                      <a:r>
                        <a:rPr lang="en-US" sz="1700" u="none" strike="noStrike">
                          <a:effectLst/>
                        </a:rPr>
                        <a:t>3</a:t>
                      </a:r>
                      <a:endParaRPr lang="en-US" sz="1700" b="0" i="0" u="none" strike="noStrike">
                        <a:solidFill>
                          <a:srgbClr val="000000"/>
                        </a:solidFill>
                        <a:effectLst/>
                        <a:latin typeface="Trebuchet MS"/>
                      </a:endParaRPr>
                    </a:p>
                  </a:txBody>
                  <a:tcPr marL="8191" marR="8191" marT="8191" marB="0" anchor="b"/>
                </a:tc>
                <a:tc>
                  <a:txBody>
                    <a:bodyPr/>
                    <a:lstStyle/>
                    <a:p>
                      <a:pPr algn="l" rtl="0" fontAlgn="b"/>
                      <a:r>
                        <a:rPr lang="si-LK" sz="1700" u="none" strike="noStrike" dirty="0" smtClean="0">
                          <a:effectLst/>
                        </a:rPr>
                        <a:t>කෑගල්ල</a:t>
                      </a:r>
                      <a:endParaRPr lang="en-US" sz="1700" b="0" i="0" u="none" strike="noStrike" dirty="0">
                        <a:solidFill>
                          <a:srgbClr val="000000"/>
                        </a:solidFill>
                        <a:effectLst/>
                        <a:latin typeface="Trebuchet MS"/>
                      </a:endParaRPr>
                    </a:p>
                  </a:txBody>
                  <a:tcPr marL="8191" marR="8191" marT="8191" marB="0" anchor="b"/>
                </a:tc>
                <a:tc>
                  <a:txBody>
                    <a:bodyPr/>
                    <a:lstStyle/>
                    <a:p>
                      <a:pPr algn="ctr" rtl="0" fontAlgn="b"/>
                      <a:r>
                        <a:rPr lang="en-US" sz="1700" u="none" strike="noStrike" dirty="0">
                          <a:effectLst/>
                          <a:latin typeface="Times New Roman" panose="02020603050405020304" pitchFamily="18" charset="0"/>
                          <a:cs typeface="Times New Roman" panose="02020603050405020304" pitchFamily="18" charset="0"/>
                        </a:rPr>
                        <a:t>6.62</a:t>
                      </a:r>
                      <a:endParaRPr lang="en-US" sz="17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8191" marR="8191" marT="8191" marB="0" anchor="b"/>
                </a:tc>
                <a:tc>
                  <a:txBody>
                    <a:bodyPr/>
                    <a:lstStyle/>
                    <a:p>
                      <a:pPr algn="r" rtl="0" fontAlgn="b"/>
                      <a:r>
                        <a:rPr lang="en-US" sz="1700" u="none" strike="noStrike" dirty="0">
                          <a:effectLst/>
                          <a:latin typeface="Times New Roman" panose="02020603050405020304" pitchFamily="18" charset="0"/>
                          <a:cs typeface="Times New Roman" panose="02020603050405020304" pitchFamily="18" charset="0"/>
                        </a:rPr>
                        <a:t>5,837</a:t>
                      </a:r>
                      <a:endParaRPr lang="en-US" sz="17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8191" marR="8191" marT="8191" marB="0" anchor="b"/>
                </a:tc>
                <a:tc>
                  <a:txBody>
                    <a:bodyPr/>
                    <a:lstStyle/>
                    <a:p>
                      <a:pPr algn="ctr" rtl="0" fontAlgn="b"/>
                      <a:r>
                        <a:rPr lang="en-US" sz="1700" u="none" strike="noStrike" dirty="0">
                          <a:effectLst/>
                          <a:latin typeface="Times New Roman" panose="02020603050405020304" pitchFamily="18" charset="0"/>
                          <a:cs typeface="Times New Roman" panose="02020603050405020304" pitchFamily="18" charset="0"/>
                        </a:rPr>
                        <a:t>115</a:t>
                      </a:r>
                      <a:endParaRPr lang="en-US" sz="17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8191" marR="8191" marT="8191" marB="0" anchor="b"/>
                </a:tc>
              </a:tr>
              <a:tr h="281439">
                <a:tc>
                  <a:txBody>
                    <a:bodyPr/>
                    <a:lstStyle/>
                    <a:p>
                      <a:pPr algn="ctr" rtl="0" fontAlgn="b"/>
                      <a:r>
                        <a:rPr lang="en-US" sz="1700" u="none" strike="noStrike">
                          <a:effectLst/>
                        </a:rPr>
                        <a:t>4</a:t>
                      </a:r>
                      <a:endParaRPr lang="en-US" sz="1700" b="0" i="0" u="none" strike="noStrike">
                        <a:solidFill>
                          <a:srgbClr val="000000"/>
                        </a:solidFill>
                        <a:effectLst/>
                        <a:latin typeface="Trebuchet MS"/>
                      </a:endParaRPr>
                    </a:p>
                  </a:txBody>
                  <a:tcPr marL="8191" marR="8191" marT="8191" marB="0" anchor="b"/>
                </a:tc>
                <a:tc>
                  <a:txBody>
                    <a:bodyPr/>
                    <a:lstStyle/>
                    <a:p>
                      <a:pPr algn="l" rtl="0" fontAlgn="b"/>
                      <a:r>
                        <a:rPr lang="si-LK" sz="1700" u="none" strike="noStrike" dirty="0" smtClean="0">
                          <a:effectLst/>
                        </a:rPr>
                        <a:t>අරණායක</a:t>
                      </a:r>
                      <a:endParaRPr lang="en-US" sz="1700" b="0" i="0" u="none" strike="noStrike" dirty="0">
                        <a:solidFill>
                          <a:srgbClr val="000000"/>
                        </a:solidFill>
                        <a:effectLst/>
                        <a:latin typeface="Trebuchet MS"/>
                      </a:endParaRPr>
                    </a:p>
                  </a:txBody>
                  <a:tcPr marL="8191" marR="8191" marT="8191" marB="0" anchor="b"/>
                </a:tc>
                <a:tc>
                  <a:txBody>
                    <a:bodyPr/>
                    <a:lstStyle/>
                    <a:p>
                      <a:pPr algn="ctr" rtl="0" fontAlgn="b"/>
                      <a:r>
                        <a:rPr lang="en-US" sz="1700" u="none" strike="noStrike" dirty="0">
                          <a:effectLst/>
                          <a:latin typeface="Times New Roman" panose="02020603050405020304" pitchFamily="18" charset="0"/>
                          <a:cs typeface="Times New Roman" panose="02020603050405020304" pitchFamily="18" charset="0"/>
                        </a:rPr>
                        <a:t>7.1</a:t>
                      </a:r>
                      <a:endParaRPr lang="en-US" sz="17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8191" marR="8191" marT="8191" marB="0" anchor="b"/>
                </a:tc>
                <a:tc>
                  <a:txBody>
                    <a:bodyPr/>
                    <a:lstStyle/>
                    <a:p>
                      <a:pPr algn="r" rtl="0" fontAlgn="b"/>
                      <a:r>
                        <a:rPr lang="en-US" sz="1700" u="none" strike="noStrike" dirty="0">
                          <a:effectLst/>
                          <a:latin typeface="Times New Roman" panose="02020603050405020304" pitchFamily="18" charset="0"/>
                          <a:cs typeface="Times New Roman" panose="02020603050405020304" pitchFamily="18" charset="0"/>
                        </a:rPr>
                        <a:t>4,741</a:t>
                      </a:r>
                      <a:endParaRPr lang="en-US" sz="17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8191" marR="8191" marT="8191" marB="0" anchor="b"/>
                </a:tc>
                <a:tc>
                  <a:txBody>
                    <a:bodyPr/>
                    <a:lstStyle/>
                    <a:p>
                      <a:pPr algn="ctr" rtl="0" fontAlgn="b"/>
                      <a:r>
                        <a:rPr lang="en-US" sz="1700" u="none" strike="noStrike" dirty="0">
                          <a:effectLst/>
                          <a:latin typeface="Times New Roman" panose="02020603050405020304" pitchFamily="18" charset="0"/>
                          <a:cs typeface="Times New Roman" panose="02020603050405020304" pitchFamily="18" charset="0"/>
                        </a:rPr>
                        <a:t>131</a:t>
                      </a:r>
                      <a:endParaRPr lang="en-US" sz="17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8191" marR="8191" marT="8191" marB="0" anchor="b"/>
                </a:tc>
              </a:tr>
              <a:tr h="281439">
                <a:tc>
                  <a:txBody>
                    <a:bodyPr/>
                    <a:lstStyle/>
                    <a:p>
                      <a:pPr algn="ctr" rtl="0" fontAlgn="b"/>
                      <a:r>
                        <a:rPr lang="en-US" sz="1700" u="none" strike="noStrike">
                          <a:effectLst/>
                        </a:rPr>
                        <a:t>5</a:t>
                      </a:r>
                      <a:endParaRPr lang="en-US" sz="1700" b="0" i="0" u="none" strike="noStrike">
                        <a:solidFill>
                          <a:srgbClr val="000000"/>
                        </a:solidFill>
                        <a:effectLst/>
                        <a:latin typeface="Trebuchet MS"/>
                      </a:endParaRPr>
                    </a:p>
                  </a:txBody>
                  <a:tcPr marL="8191" marR="8191" marT="8191" marB="0" anchor="b"/>
                </a:tc>
                <a:tc>
                  <a:txBody>
                    <a:bodyPr/>
                    <a:lstStyle/>
                    <a:p>
                      <a:pPr algn="l" rtl="0" fontAlgn="b"/>
                      <a:r>
                        <a:rPr lang="si-LK" sz="1700" u="none" strike="noStrike" dirty="0" smtClean="0">
                          <a:effectLst/>
                        </a:rPr>
                        <a:t>වරකාපොල</a:t>
                      </a:r>
                      <a:endParaRPr lang="en-US" sz="1700" b="0" i="0" u="none" strike="noStrike" dirty="0">
                        <a:solidFill>
                          <a:srgbClr val="000000"/>
                        </a:solidFill>
                        <a:effectLst/>
                        <a:latin typeface="Trebuchet MS"/>
                      </a:endParaRPr>
                    </a:p>
                  </a:txBody>
                  <a:tcPr marL="8191" marR="8191" marT="8191" marB="0" anchor="b"/>
                </a:tc>
                <a:tc>
                  <a:txBody>
                    <a:bodyPr/>
                    <a:lstStyle/>
                    <a:p>
                      <a:pPr algn="ctr" rtl="0" fontAlgn="b"/>
                      <a:r>
                        <a:rPr lang="en-US" sz="1700" u="none" strike="noStrike" dirty="0">
                          <a:effectLst/>
                          <a:latin typeface="Times New Roman" panose="02020603050405020304" pitchFamily="18" charset="0"/>
                          <a:cs typeface="Times New Roman" panose="02020603050405020304" pitchFamily="18" charset="0"/>
                        </a:rPr>
                        <a:t>7.32</a:t>
                      </a:r>
                      <a:endParaRPr lang="en-US" sz="17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8191" marR="8191" marT="8191" marB="0" anchor="b"/>
                </a:tc>
                <a:tc>
                  <a:txBody>
                    <a:bodyPr/>
                    <a:lstStyle/>
                    <a:p>
                      <a:pPr algn="r" rtl="0" fontAlgn="b"/>
                      <a:r>
                        <a:rPr lang="en-US" sz="1700" u="none" strike="noStrike" dirty="0">
                          <a:effectLst/>
                          <a:latin typeface="Times New Roman" panose="02020603050405020304" pitchFamily="18" charset="0"/>
                          <a:cs typeface="Times New Roman" panose="02020603050405020304" pitchFamily="18" charset="0"/>
                        </a:rPr>
                        <a:t>8,096</a:t>
                      </a:r>
                      <a:endParaRPr lang="en-US" sz="17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8191" marR="8191" marT="8191" marB="0" anchor="b"/>
                </a:tc>
                <a:tc>
                  <a:txBody>
                    <a:bodyPr/>
                    <a:lstStyle/>
                    <a:p>
                      <a:pPr algn="ctr" rtl="0" fontAlgn="b"/>
                      <a:r>
                        <a:rPr lang="en-US" sz="1700" u="none" strike="noStrike" dirty="0">
                          <a:effectLst/>
                          <a:latin typeface="Times New Roman" panose="02020603050405020304" pitchFamily="18" charset="0"/>
                          <a:cs typeface="Times New Roman" panose="02020603050405020304" pitchFamily="18" charset="0"/>
                        </a:rPr>
                        <a:t>137</a:t>
                      </a:r>
                      <a:endParaRPr lang="en-US" sz="17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8191" marR="8191" marT="8191" marB="0" anchor="b"/>
                </a:tc>
              </a:tr>
              <a:tr h="281439">
                <a:tc>
                  <a:txBody>
                    <a:bodyPr/>
                    <a:lstStyle/>
                    <a:p>
                      <a:pPr algn="ctr" rtl="0" fontAlgn="b"/>
                      <a:r>
                        <a:rPr lang="en-US" sz="1700" u="none" strike="noStrike" dirty="0">
                          <a:effectLst/>
                        </a:rPr>
                        <a:t>6</a:t>
                      </a:r>
                      <a:endParaRPr lang="en-US" sz="1700" b="0" i="0" u="none" strike="noStrike" dirty="0">
                        <a:solidFill>
                          <a:srgbClr val="000000"/>
                        </a:solidFill>
                        <a:effectLst/>
                        <a:latin typeface="Trebuchet MS"/>
                      </a:endParaRPr>
                    </a:p>
                  </a:txBody>
                  <a:tcPr marL="8191" marR="8191" marT="8191" marB="0" anchor="b"/>
                </a:tc>
                <a:tc>
                  <a:txBody>
                    <a:bodyPr/>
                    <a:lstStyle/>
                    <a:p>
                      <a:pPr algn="l" rtl="0" fontAlgn="b"/>
                      <a:r>
                        <a:rPr lang="si-LK" sz="1700" u="none" strike="noStrike" dirty="0" smtClean="0">
                          <a:effectLst/>
                        </a:rPr>
                        <a:t>ගලිගමුව</a:t>
                      </a:r>
                      <a:endParaRPr lang="en-US" sz="1700" b="0" i="0" u="none" strike="noStrike" dirty="0">
                        <a:solidFill>
                          <a:srgbClr val="000000"/>
                        </a:solidFill>
                        <a:effectLst/>
                        <a:latin typeface="Trebuchet MS"/>
                      </a:endParaRPr>
                    </a:p>
                  </a:txBody>
                  <a:tcPr marL="8191" marR="8191" marT="8191" marB="0" anchor="b"/>
                </a:tc>
                <a:tc>
                  <a:txBody>
                    <a:bodyPr/>
                    <a:lstStyle/>
                    <a:p>
                      <a:pPr algn="ctr" rtl="0" fontAlgn="b"/>
                      <a:r>
                        <a:rPr lang="en-US" sz="1700" u="none" strike="noStrike" dirty="0">
                          <a:effectLst/>
                          <a:latin typeface="Times New Roman" panose="02020603050405020304" pitchFamily="18" charset="0"/>
                          <a:cs typeface="Times New Roman" panose="02020603050405020304" pitchFamily="18" charset="0"/>
                        </a:rPr>
                        <a:t>7.44</a:t>
                      </a:r>
                      <a:endParaRPr lang="en-US" sz="17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8191" marR="8191" marT="8191" marB="0" anchor="b"/>
                </a:tc>
                <a:tc>
                  <a:txBody>
                    <a:bodyPr/>
                    <a:lstStyle/>
                    <a:p>
                      <a:pPr algn="r" rtl="0" fontAlgn="b"/>
                      <a:r>
                        <a:rPr lang="en-US" sz="1700" u="none" strike="noStrike" dirty="0">
                          <a:effectLst/>
                          <a:latin typeface="Times New Roman" panose="02020603050405020304" pitchFamily="18" charset="0"/>
                          <a:cs typeface="Times New Roman" panose="02020603050405020304" pitchFamily="18" charset="0"/>
                        </a:rPr>
                        <a:t>5,418</a:t>
                      </a:r>
                      <a:endParaRPr lang="en-US" sz="17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8191" marR="8191" marT="8191" marB="0" anchor="b"/>
                </a:tc>
                <a:tc>
                  <a:txBody>
                    <a:bodyPr/>
                    <a:lstStyle/>
                    <a:p>
                      <a:pPr algn="ctr" rtl="0" fontAlgn="b"/>
                      <a:r>
                        <a:rPr lang="en-US" sz="1700" u="none" strike="noStrike" dirty="0">
                          <a:effectLst/>
                          <a:latin typeface="Times New Roman" panose="02020603050405020304" pitchFamily="18" charset="0"/>
                          <a:cs typeface="Times New Roman" panose="02020603050405020304" pitchFamily="18" charset="0"/>
                        </a:rPr>
                        <a:t>144</a:t>
                      </a:r>
                      <a:endParaRPr lang="en-US" sz="17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8191" marR="8191" marT="8191" marB="0" anchor="b"/>
                </a:tc>
              </a:tr>
              <a:tr h="281439">
                <a:tc>
                  <a:txBody>
                    <a:bodyPr/>
                    <a:lstStyle/>
                    <a:p>
                      <a:pPr algn="ctr" rtl="0" fontAlgn="b"/>
                      <a:r>
                        <a:rPr lang="en-US" sz="1700" u="none" strike="noStrike">
                          <a:effectLst/>
                        </a:rPr>
                        <a:t>7</a:t>
                      </a:r>
                      <a:endParaRPr lang="en-US" sz="1700" b="0" i="0" u="none" strike="noStrike">
                        <a:solidFill>
                          <a:srgbClr val="000000"/>
                        </a:solidFill>
                        <a:effectLst/>
                        <a:latin typeface="Trebuchet MS"/>
                      </a:endParaRPr>
                    </a:p>
                  </a:txBody>
                  <a:tcPr marL="8191" marR="8191" marT="8191" marB="0" anchor="b"/>
                </a:tc>
                <a:tc>
                  <a:txBody>
                    <a:bodyPr/>
                    <a:lstStyle/>
                    <a:p>
                      <a:pPr algn="l" rtl="0" fontAlgn="b"/>
                      <a:r>
                        <a:rPr lang="si-LK" sz="1700" u="none" strike="noStrike" dirty="0" smtClean="0">
                          <a:effectLst/>
                        </a:rPr>
                        <a:t>රුවන්වැල්ල</a:t>
                      </a:r>
                      <a:endParaRPr lang="en-US" sz="1700" b="0" i="0" u="none" strike="noStrike" dirty="0">
                        <a:solidFill>
                          <a:srgbClr val="000000"/>
                        </a:solidFill>
                        <a:effectLst/>
                        <a:latin typeface="Trebuchet MS"/>
                      </a:endParaRPr>
                    </a:p>
                  </a:txBody>
                  <a:tcPr marL="8191" marR="8191" marT="8191" marB="0" anchor="b"/>
                </a:tc>
                <a:tc>
                  <a:txBody>
                    <a:bodyPr/>
                    <a:lstStyle/>
                    <a:p>
                      <a:pPr algn="ctr" rtl="0" fontAlgn="b"/>
                      <a:r>
                        <a:rPr lang="en-US" sz="1700" u="none" strike="noStrike" dirty="0">
                          <a:effectLst/>
                          <a:latin typeface="Times New Roman" panose="02020603050405020304" pitchFamily="18" charset="0"/>
                          <a:cs typeface="Times New Roman" panose="02020603050405020304" pitchFamily="18" charset="0"/>
                        </a:rPr>
                        <a:t>8.17</a:t>
                      </a:r>
                      <a:endParaRPr lang="en-US" sz="17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8191" marR="8191" marT="8191" marB="0" anchor="b"/>
                </a:tc>
                <a:tc>
                  <a:txBody>
                    <a:bodyPr/>
                    <a:lstStyle/>
                    <a:p>
                      <a:pPr algn="r" rtl="0" fontAlgn="b"/>
                      <a:r>
                        <a:rPr lang="en-US" sz="1700" u="none" strike="noStrike" dirty="0">
                          <a:effectLst/>
                          <a:latin typeface="Times New Roman" panose="02020603050405020304" pitchFamily="18" charset="0"/>
                          <a:cs typeface="Times New Roman" panose="02020603050405020304" pitchFamily="18" charset="0"/>
                        </a:rPr>
                        <a:t>5,140</a:t>
                      </a:r>
                      <a:endParaRPr lang="en-US" sz="17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8191" marR="8191" marT="8191" marB="0" anchor="b"/>
                </a:tc>
                <a:tc>
                  <a:txBody>
                    <a:bodyPr/>
                    <a:lstStyle/>
                    <a:p>
                      <a:pPr algn="ctr" rtl="0" fontAlgn="b"/>
                      <a:r>
                        <a:rPr lang="en-US" sz="1700" u="none" strike="noStrike" dirty="0">
                          <a:effectLst/>
                          <a:latin typeface="Times New Roman" panose="02020603050405020304" pitchFamily="18" charset="0"/>
                          <a:cs typeface="Times New Roman" panose="02020603050405020304" pitchFamily="18" charset="0"/>
                        </a:rPr>
                        <a:t>170</a:t>
                      </a:r>
                      <a:endParaRPr lang="en-US" sz="17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8191" marR="8191" marT="8191" marB="0" anchor="b"/>
                </a:tc>
              </a:tr>
              <a:tr h="281439">
                <a:tc>
                  <a:txBody>
                    <a:bodyPr/>
                    <a:lstStyle/>
                    <a:p>
                      <a:pPr algn="ctr" rtl="0" fontAlgn="b"/>
                      <a:r>
                        <a:rPr lang="en-US" sz="1700" u="none" strike="noStrike">
                          <a:effectLst/>
                        </a:rPr>
                        <a:t>8</a:t>
                      </a:r>
                      <a:endParaRPr lang="en-US" sz="1700" b="0" i="0" u="none" strike="noStrike">
                        <a:solidFill>
                          <a:srgbClr val="000000"/>
                        </a:solidFill>
                        <a:effectLst/>
                        <a:latin typeface="Trebuchet MS"/>
                      </a:endParaRPr>
                    </a:p>
                  </a:txBody>
                  <a:tcPr marL="8191" marR="8191" marT="8191" marB="0" anchor="b"/>
                </a:tc>
                <a:tc>
                  <a:txBody>
                    <a:bodyPr/>
                    <a:lstStyle/>
                    <a:p>
                      <a:pPr algn="l" rtl="0" fontAlgn="b"/>
                      <a:r>
                        <a:rPr lang="si-LK" sz="1700" b="0" i="0" u="none" strike="noStrike" dirty="0" smtClean="0">
                          <a:solidFill>
                            <a:schemeClr val="dk1"/>
                          </a:solidFill>
                          <a:effectLst/>
                          <a:latin typeface="+mn-lt"/>
                        </a:rPr>
                        <a:t>දෙහිඕවිට</a:t>
                      </a:r>
                      <a:endParaRPr lang="en-US" sz="1700" b="0" i="0" u="none" strike="noStrike" dirty="0">
                        <a:solidFill>
                          <a:srgbClr val="000000"/>
                        </a:solidFill>
                        <a:effectLst/>
                        <a:latin typeface="Trebuchet MS"/>
                      </a:endParaRPr>
                    </a:p>
                  </a:txBody>
                  <a:tcPr marL="8191" marR="8191" marT="8191" marB="0" anchor="b"/>
                </a:tc>
                <a:tc>
                  <a:txBody>
                    <a:bodyPr/>
                    <a:lstStyle/>
                    <a:p>
                      <a:pPr algn="ctr" rtl="0" fontAlgn="b"/>
                      <a:r>
                        <a:rPr lang="en-US" sz="1700" u="none" strike="noStrike" dirty="0">
                          <a:effectLst/>
                          <a:latin typeface="Times New Roman" panose="02020603050405020304" pitchFamily="18" charset="0"/>
                          <a:cs typeface="Times New Roman" panose="02020603050405020304" pitchFamily="18" charset="0"/>
                        </a:rPr>
                        <a:t>9.76</a:t>
                      </a:r>
                      <a:endParaRPr lang="en-US" sz="17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8191" marR="8191" marT="8191" marB="0" anchor="b"/>
                </a:tc>
                <a:tc>
                  <a:txBody>
                    <a:bodyPr/>
                    <a:lstStyle/>
                    <a:p>
                      <a:pPr algn="r" rtl="0" fontAlgn="b"/>
                      <a:r>
                        <a:rPr lang="en-US" sz="1700" u="none" strike="noStrike" dirty="0">
                          <a:effectLst/>
                          <a:latin typeface="Times New Roman" panose="02020603050405020304" pitchFamily="18" charset="0"/>
                          <a:cs typeface="Times New Roman" panose="02020603050405020304" pitchFamily="18" charset="0"/>
                        </a:rPr>
                        <a:t>7,814</a:t>
                      </a:r>
                      <a:endParaRPr lang="en-US" sz="17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8191" marR="8191" marT="8191" marB="0" anchor="b"/>
                </a:tc>
                <a:tc>
                  <a:txBody>
                    <a:bodyPr/>
                    <a:lstStyle/>
                    <a:p>
                      <a:pPr algn="ctr" rtl="0" fontAlgn="b"/>
                      <a:r>
                        <a:rPr lang="en-US" sz="1700" u="none" strike="noStrike" dirty="0">
                          <a:effectLst/>
                          <a:latin typeface="Times New Roman" panose="02020603050405020304" pitchFamily="18" charset="0"/>
                          <a:cs typeface="Times New Roman" panose="02020603050405020304" pitchFamily="18" charset="0"/>
                        </a:rPr>
                        <a:t>217</a:t>
                      </a:r>
                      <a:endParaRPr lang="en-US" sz="17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8191" marR="8191" marT="8191" marB="0" anchor="b"/>
                </a:tc>
              </a:tr>
              <a:tr h="281439">
                <a:tc>
                  <a:txBody>
                    <a:bodyPr/>
                    <a:lstStyle/>
                    <a:p>
                      <a:pPr algn="ctr" rtl="0" fontAlgn="b"/>
                      <a:r>
                        <a:rPr lang="en-US" sz="1700" u="none" strike="noStrike">
                          <a:effectLst/>
                        </a:rPr>
                        <a:t>9</a:t>
                      </a:r>
                      <a:endParaRPr lang="en-US" sz="1700" b="0" i="0" u="none" strike="noStrike">
                        <a:solidFill>
                          <a:srgbClr val="000000"/>
                        </a:solidFill>
                        <a:effectLst/>
                        <a:latin typeface="Trebuchet MS"/>
                      </a:endParaRPr>
                    </a:p>
                  </a:txBody>
                  <a:tcPr marL="8191" marR="8191" marT="8191" marB="0" anchor="b"/>
                </a:tc>
                <a:tc>
                  <a:txBody>
                    <a:bodyPr/>
                    <a:lstStyle/>
                    <a:p>
                      <a:pPr algn="l" rtl="0" fontAlgn="b"/>
                      <a:r>
                        <a:rPr lang="si-LK" sz="1700" u="none" strike="noStrike" dirty="0" smtClean="0">
                          <a:effectLst/>
                        </a:rPr>
                        <a:t>බුලත්කොහුපිටිය</a:t>
                      </a:r>
                      <a:endParaRPr lang="en-US" sz="1700" b="0" i="0" u="none" strike="noStrike" dirty="0">
                        <a:solidFill>
                          <a:srgbClr val="000000"/>
                        </a:solidFill>
                        <a:effectLst/>
                        <a:latin typeface="Trebuchet MS"/>
                      </a:endParaRPr>
                    </a:p>
                  </a:txBody>
                  <a:tcPr marL="8191" marR="8191" marT="8191" marB="0" anchor="b"/>
                </a:tc>
                <a:tc>
                  <a:txBody>
                    <a:bodyPr/>
                    <a:lstStyle/>
                    <a:p>
                      <a:pPr algn="ctr" rtl="0" fontAlgn="b"/>
                      <a:r>
                        <a:rPr lang="en-US" sz="1700" u="none" strike="noStrike" dirty="0">
                          <a:effectLst/>
                          <a:latin typeface="Times New Roman" panose="02020603050405020304" pitchFamily="18" charset="0"/>
                          <a:cs typeface="Times New Roman" panose="02020603050405020304" pitchFamily="18" charset="0"/>
                        </a:rPr>
                        <a:t>9.82</a:t>
                      </a:r>
                      <a:endParaRPr lang="en-US" sz="17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8191" marR="8191" marT="8191" marB="0" anchor="b"/>
                </a:tc>
                <a:tc>
                  <a:txBody>
                    <a:bodyPr/>
                    <a:lstStyle/>
                    <a:p>
                      <a:pPr algn="r" rtl="0" fontAlgn="b"/>
                      <a:r>
                        <a:rPr lang="en-US" sz="1700" u="none" strike="noStrike" dirty="0">
                          <a:effectLst/>
                          <a:latin typeface="Times New Roman" panose="02020603050405020304" pitchFamily="18" charset="0"/>
                          <a:cs typeface="Times New Roman" panose="02020603050405020304" pitchFamily="18" charset="0"/>
                        </a:rPr>
                        <a:t>4,548</a:t>
                      </a:r>
                      <a:endParaRPr lang="en-US" sz="17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8191" marR="8191" marT="8191" marB="0" anchor="b"/>
                </a:tc>
                <a:tc>
                  <a:txBody>
                    <a:bodyPr/>
                    <a:lstStyle/>
                    <a:p>
                      <a:pPr algn="ctr" rtl="0" fontAlgn="b"/>
                      <a:r>
                        <a:rPr lang="en-US" sz="1700" u="none" strike="noStrike" dirty="0">
                          <a:effectLst/>
                          <a:latin typeface="Times New Roman" panose="02020603050405020304" pitchFamily="18" charset="0"/>
                          <a:cs typeface="Times New Roman" panose="02020603050405020304" pitchFamily="18" charset="0"/>
                        </a:rPr>
                        <a:t>220</a:t>
                      </a:r>
                      <a:endParaRPr lang="en-US" sz="17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8191" marR="8191" marT="8191" marB="0" anchor="b"/>
                </a:tc>
              </a:tr>
              <a:tr h="245808">
                <a:tc>
                  <a:txBody>
                    <a:bodyPr/>
                    <a:lstStyle/>
                    <a:p>
                      <a:pPr algn="ctr" rtl="0" fontAlgn="b"/>
                      <a:r>
                        <a:rPr lang="en-US" sz="1700" u="none" strike="noStrike">
                          <a:effectLst/>
                        </a:rPr>
                        <a:t>10</a:t>
                      </a:r>
                      <a:endParaRPr lang="en-US" sz="1700" b="0" i="0" u="none" strike="noStrike">
                        <a:solidFill>
                          <a:srgbClr val="000000"/>
                        </a:solidFill>
                        <a:effectLst/>
                        <a:latin typeface="Trebuchet MS"/>
                      </a:endParaRPr>
                    </a:p>
                  </a:txBody>
                  <a:tcPr marL="8191" marR="8191" marT="8191" marB="0" anchor="b"/>
                </a:tc>
                <a:tc>
                  <a:txBody>
                    <a:bodyPr/>
                    <a:lstStyle/>
                    <a:p>
                      <a:pPr algn="l" rtl="0" fontAlgn="b"/>
                      <a:r>
                        <a:rPr lang="si-LK" sz="1700" u="none" strike="noStrike" dirty="0" smtClean="0">
                          <a:effectLst/>
                        </a:rPr>
                        <a:t>යටියන්තොට</a:t>
                      </a:r>
                      <a:endParaRPr lang="en-US" sz="1700" b="1" i="0" u="none" strike="noStrike" dirty="0">
                        <a:solidFill>
                          <a:srgbClr val="FF0000"/>
                        </a:solidFill>
                        <a:effectLst/>
                        <a:latin typeface="Trebuchet MS"/>
                      </a:endParaRPr>
                    </a:p>
                  </a:txBody>
                  <a:tcPr marL="8191" marR="8191" marT="8191" marB="0" anchor="b">
                    <a:solidFill>
                      <a:srgbClr val="FFC000"/>
                    </a:solidFill>
                  </a:tcPr>
                </a:tc>
                <a:tc>
                  <a:txBody>
                    <a:bodyPr/>
                    <a:lstStyle/>
                    <a:p>
                      <a:pPr algn="ctr" rtl="0" fontAlgn="b"/>
                      <a:r>
                        <a:rPr lang="en-US" sz="1700" u="none" strike="noStrike" dirty="0">
                          <a:effectLst/>
                          <a:latin typeface="Times New Roman" panose="02020603050405020304" pitchFamily="18" charset="0"/>
                          <a:cs typeface="Times New Roman" panose="02020603050405020304" pitchFamily="18" charset="0"/>
                        </a:rPr>
                        <a:t>11.12</a:t>
                      </a:r>
                      <a:endParaRPr lang="en-US" sz="1700" b="1" i="0" u="none" strike="noStrike" dirty="0">
                        <a:solidFill>
                          <a:srgbClr val="FF0000"/>
                        </a:solidFill>
                        <a:effectLst/>
                        <a:latin typeface="Times New Roman" panose="02020603050405020304" pitchFamily="18" charset="0"/>
                        <a:cs typeface="Times New Roman" panose="02020603050405020304" pitchFamily="18" charset="0"/>
                      </a:endParaRPr>
                    </a:p>
                  </a:txBody>
                  <a:tcPr marL="8191" marR="8191" marT="8191" marB="0" anchor="b">
                    <a:solidFill>
                      <a:srgbClr val="FFC000"/>
                    </a:solidFill>
                  </a:tcPr>
                </a:tc>
                <a:tc>
                  <a:txBody>
                    <a:bodyPr/>
                    <a:lstStyle/>
                    <a:p>
                      <a:pPr algn="r" rtl="0" fontAlgn="b"/>
                      <a:r>
                        <a:rPr lang="en-US" sz="1700" u="none" strike="noStrike" dirty="0">
                          <a:effectLst/>
                          <a:latin typeface="Times New Roman" panose="02020603050405020304" pitchFamily="18" charset="0"/>
                          <a:cs typeface="Times New Roman" panose="02020603050405020304" pitchFamily="18" charset="0"/>
                        </a:rPr>
                        <a:t>6,702</a:t>
                      </a:r>
                      <a:endParaRPr lang="en-US" sz="1700" b="1" i="0" u="none" strike="noStrike" dirty="0">
                        <a:solidFill>
                          <a:srgbClr val="FF0000"/>
                        </a:solidFill>
                        <a:effectLst/>
                        <a:latin typeface="Times New Roman" panose="02020603050405020304" pitchFamily="18" charset="0"/>
                        <a:cs typeface="Times New Roman" panose="02020603050405020304" pitchFamily="18" charset="0"/>
                      </a:endParaRPr>
                    </a:p>
                  </a:txBody>
                  <a:tcPr marL="8191" marR="8191" marT="8191" marB="0" anchor="b">
                    <a:solidFill>
                      <a:srgbClr val="FFC000"/>
                    </a:solidFill>
                  </a:tcPr>
                </a:tc>
                <a:tc>
                  <a:txBody>
                    <a:bodyPr/>
                    <a:lstStyle/>
                    <a:p>
                      <a:pPr algn="ctr" rtl="0" fontAlgn="b"/>
                      <a:r>
                        <a:rPr lang="en-US" sz="1700" u="none" strike="noStrike" dirty="0">
                          <a:effectLst/>
                          <a:latin typeface="Times New Roman" panose="02020603050405020304" pitchFamily="18" charset="0"/>
                          <a:cs typeface="Times New Roman" panose="02020603050405020304" pitchFamily="18" charset="0"/>
                        </a:rPr>
                        <a:t>249</a:t>
                      </a:r>
                      <a:endParaRPr lang="en-US" sz="1700" b="1" i="0" u="none" strike="noStrike" dirty="0">
                        <a:solidFill>
                          <a:srgbClr val="FF0000"/>
                        </a:solidFill>
                        <a:effectLst/>
                        <a:latin typeface="Times New Roman" panose="02020603050405020304" pitchFamily="18" charset="0"/>
                        <a:cs typeface="Times New Roman" panose="02020603050405020304" pitchFamily="18" charset="0"/>
                      </a:endParaRPr>
                    </a:p>
                  </a:txBody>
                  <a:tcPr marL="8191" marR="8191" marT="8191" marB="0" anchor="b">
                    <a:solidFill>
                      <a:srgbClr val="FFC000"/>
                    </a:solidFill>
                  </a:tcPr>
                </a:tc>
              </a:tr>
              <a:tr h="281439">
                <a:tc>
                  <a:txBody>
                    <a:bodyPr/>
                    <a:lstStyle/>
                    <a:p>
                      <a:pPr algn="ctr" rtl="0" fontAlgn="b"/>
                      <a:r>
                        <a:rPr lang="en-US" sz="1700" u="none" strike="noStrike">
                          <a:effectLst/>
                        </a:rPr>
                        <a:t>11</a:t>
                      </a:r>
                      <a:endParaRPr lang="en-US" sz="1700" b="0" i="0" u="none" strike="noStrike">
                        <a:solidFill>
                          <a:srgbClr val="000000"/>
                        </a:solidFill>
                        <a:effectLst/>
                        <a:latin typeface="Trebuchet MS"/>
                      </a:endParaRPr>
                    </a:p>
                  </a:txBody>
                  <a:tcPr marL="8191" marR="8191" marT="8191" marB="0" anchor="b"/>
                </a:tc>
                <a:tc>
                  <a:txBody>
                    <a:bodyPr/>
                    <a:lstStyle/>
                    <a:p>
                      <a:pPr algn="l" rtl="0" fontAlgn="b"/>
                      <a:r>
                        <a:rPr lang="si-LK" sz="1700" u="none" strike="noStrike" dirty="0" smtClean="0">
                          <a:effectLst/>
                        </a:rPr>
                        <a:t>දැරණියගල</a:t>
                      </a:r>
                      <a:endParaRPr lang="en-US" sz="1700" b="1" i="0" u="none" strike="noStrike" dirty="0">
                        <a:solidFill>
                          <a:srgbClr val="FF0000"/>
                        </a:solidFill>
                        <a:effectLst/>
                        <a:latin typeface="Trebuchet MS"/>
                      </a:endParaRPr>
                    </a:p>
                  </a:txBody>
                  <a:tcPr marL="8191" marR="8191" marT="8191" marB="0" anchor="b">
                    <a:solidFill>
                      <a:srgbClr val="FFC000"/>
                    </a:solidFill>
                  </a:tcPr>
                </a:tc>
                <a:tc>
                  <a:txBody>
                    <a:bodyPr/>
                    <a:lstStyle/>
                    <a:p>
                      <a:pPr algn="ctr" rtl="0" fontAlgn="b"/>
                      <a:r>
                        <a:rPr lang="en-US" sz="1700" u="none" strike="noStrike" dirty="0">
                          <a:effectLst/>
                          <a:latin typeface="Times New Roman" panose="02020603050405020304" pitchFamily="18" charset="0"/>
                          <a:cs typeface="Times New Roman" panose="02020603050405020304" pitchFamily="18" charset="0"/>
                        </a:rPr>
                        <a:t>11.85</a:t>
                      </a:r>
                      <a:endParaRPr lang="en-US" sz="1700" b="1" i="0" u="none" strike="noStrike" dirty="0">
                        <a:solidFill>
                          <a:srgbClr val="FF0000"/>
                        </a:solidFill>
                        <a:effectLst/>
                        <a:latin typeface="Times New Roman" panose="02020603050405020304" pitchFamily="18" charset="0"/>
                        <a:cs typeface="Times New Roman" panose="02020603050405020304" pitchFamily="18" charset="0"/>
                      </a:endParaRPr>
                    </a:p>
                  </a:txBody>
                  <a:tcPr marL="8191" marR="8191" marT="8191" marB="0" anchor="b">
                    <a:solidFill>
                      <a:srgbClr val="FFC000"/>
                    </a:solidFill>
                  </a:tcPr>
                </a:tc>
                <a:tc>
                  <a:txBody>
                    <a:bodyPr/>
                    <a:lstStyle/>
                    <a:p>
                      <a:pPr algn="r" rtl="0" fontAlgn="b"/>
                      <a:r>
                        <a:rPr lang="en-US" sz="1700" u="none" strike="noStrike" dirty="0">
                          <a:effectLst/>
                          <a:latin typeface="Times New Roman" panose="02020603050405020304" pitchFamily="18" charset="0"/>
                          <a:cs typeface="Times New Roman" panose="02020603050405020304" pitchFamily="18" charset="0"/>
                        </a:rPr>
                        <a:t>5,341</a:t>
                      </a:r>
                      <a:endParaRPr lang="en-US" sz="1700" b="1" i="0" u="none" strike="noStrike" dirty="0">
                        <a:solidFill>
                          <a:srgbClr val="FF0000"/>
                        </a:solidFill>
                        <a:effectLst/>
                        <a:latin typeface="Times New Roman" panose="02020603050405020304" pitchFamily="18" charset="0"/>
                        <a:cs typeface="Times New Roman" panose="02020603050405020304" pitchFamily="18" charset="0"/>
                      </a:endParaRPr>
                    </a:p>
                  </a:txBody>
                  <a:tcPr marL="8191" marR="8191" marT="8191" marB="0" anchor="b">
                    <a:solidFill>
                      <a:srgbClr val="FFC000"/>
                    </a:solidFill>
                  </a:tcPr>
                </a:tc>
                <a:tc>
                  <a:txBody>
                    <a:bodyPr/>
                    <a:lstStyle/>
                    <a:p>
                      <a:pPr algn="ctr" rtl="0" fontAlgn="b"/>
                      <a:r>
                        <a:rPr lang="en-US" sz="1700" u="none" strike="noStrike" dirty="0">
                          <a:effectLst/>
                          <a:latin typeface="Times New Roman" panose="02020603050405020304" pitchFamily="18" charset="0"/>
                          <a:cs typeface="Times New Roman" panose="02020603050405020304" pitchFamily="18" charset="0"/>
                        </a:rPr>
                        <a:t>261</a:t>
                      </a:r>
                      <a:endParaRPr lang="en-US" sz="1700" b="1" i="0" u="none" strike="noStrike" dirty="0">
                        <a:solidFill>
                          <a:srgbClr val="FF0000"/>
                        </a:solidFill>
                        <a:effectLst/>
                        <a:latin typeface="Times New Roman" panose="02020603050405020304" pitchFamily="18" charset="0"/>
                        <a:cs typeface="Times New Roman" panose="02020603050405020304" pitchFamily="18" charset="0"/>
                      </a:endParaRPr>
                    </a:p>
                  </a:txBody>
                  <a:tcPr marL="8191" marR="8191" marT="8191" marB="0" anchor="b">
                    <a:solidFill>
                      <a:srgbClr val="FFC000"/>
                    </a:solidFill>
                  </a:tcPr>
                </a:tc>
              </a:tr>
              <a:tr h="281439">
                <a:tc gridSpan="2">
                  <a:txBody>
                    <a:bodyPr/>
                    <a:lstStyle/>
                    <a:p>
                      <a:pPr algn="l" rtl="0" fontAlgn="b"/>
                      <a:r>
                        <a:rPr lang="si-LK" sz="1700" b="1" u="none" strike="noStrike" dirty="0" smtClean="0">
                          <a:effectLst/>
                        </a:rPr>
                        <a:t>කෑගල්ල දිස්ත්‍රික්කය</a:t>
                      </a:r>
                      <a:endParaRPr lang="en-US" sz="1700" b="1" i="0" u="none" strike="noStrike" dirty="0">
                        <a:solidFill>
                          <a:srgbClr val="000000"/>
                        </a:solidFill>
                        <a:effectLst/>
                        <a:latin typeface="Trebuchet MS"/>
                      </a:endParaRPr>
                    </a:p>
                  </a:txBody>
                  <a:tcPr marL="8191" marR="8191" marT="8191" marB="0" anchor="b"/>
                </a:tc>
                <a:tc hMerge="1">
                  <a:txBody>
                    <a:bodyPr/>
                    <a:lstStyle/>
                    <a:p>
                      <a:endParaRPr lang="en-US"/>
                    </a:p>
                  </a:txBody>
                  <a:tcPr/>
                </a:tc>
                <a:tc>
                  <a:txBody>
                    <a:bodyPr/>
                    <a:lstStyle/>
                    <a:p>
                      <a:pPr algn="ctr" rtl="0" fontAlgn="b"/>
                      <a:r>
                        <a:rPr lang="en-US" sz="1700" b="1" u="none" strike="noStrike" dirty="0">
                          <a:effectLst/>
                          <a:latin typeface="Times New Roman" panose="02020603050405020304" pitchFamily="18" charset="0"/>
                          <a:cs typeface="Times New Roman" panose="02020603050405020304" pitchFamily="18" charset="0"/>
                        </a:rPr>
                        <a:t>6.7</a:t>
                      </a:r>
                      <a:endParaRPr lang="en-US" sz="1700" b="1" i="0" u="none" strike="noStrike" dirty="0">
                        <a:solidFill>
                          <a:srgbClr val="000000"/>
                        </a:solidFill>
                        <a:effectLst/>
                        <a:latin typeface="Times New Roman" panose="02020603050405020304" pitchFamily="18" charset="0"/>
                        <a:cs typeface="Times New Roman" panose="02020603050405020304" pitchFamily="18" charset="0"/>
                      </a:endParaRPr>
                    </a:p>
                  </a:txBody>
                  <a:tcPr marL="8191" marR="8191" marT="8191" marB="0" anchor="b"/>
                </a:tc>
                <a:tc>
                  <a:txBody>
                    <a:bodyPr/>
                    <a:lstStyle/>
                    <a:p>
                      <a:pPr algn="r" rtl="0" fontAlgn="b"/>
                      <a:r>
                        <a:rPr lang="en-US" sz="1700" b="1" u="none" strike="noStrike" dirty="0">
                          <a:effectLst/>
                          <a:latin typeface="Times New Roman" panose="02020603050405020304" pitchFamily="18" charset="0"/>
                          <a:cs typeface="Times New Roman" panose="02020603050405020304" pitchFamily="18" charset="0"/>
                        </a:rPr>
                        <a:t>55,000</a:t>
                      </a:r>
                      <a:endParaRPr lang="en-US" sz="1700" b="1" i="0" u="none" strike="noStrike" dirty="0">
                        <a:solidFill>
                          <a:srgbClr val="000000"/>
                        </a:solidFill>
                        <a:effectLst/>
                        <a:latin typeface="Times New Roman" panose="02020603050405020304" pitchFamily="18" charset="0"/>
                        <a:cs typeface="Times New Roman" panose="02020603050405020304" pitchFamily="18" charset="0"/>
                      </a:endParaRPr>
                    </a:p>
                  </a:txBody>
                  <a:tcPr marL="8191" marR="8191" marT="8191" marB="0" anchor="b"/>
                </a:tc>
                <a:tc>
                  <a:txBody>
                    <a:bodyPr/>
                    <a:lstStyle/>
                    <a:p>
                      <a:pPr algn="r" fontAlgn="b"/>
                      <a:r>
                        <a:rPr lang="en-US" sz="1700" u="none" strike="noStrike" dirty="0">
                          <a:effectLst/>
                          <a:latin typeface="Times New Roman" panose="02020603050405020304" pitchFamily="18" charset="0"/>
                          <a:cs typeface="Times New Roman" panose="02020603050405020304" pitchFamily="18" charset="0"/>
                        </a:rPr>
                        <a:t> </a:t>
                      </a:r>
                      <a:endParaRPr lang="en-US" sz="17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8191" marR="8191" marT="8191" marB="0" anchor="b"/>
                </a:tc>
              </a:tr>
            </a:tbl>
          </a:graphicData>
        </a:graphic>
      </p:graphicFrame>
    </p:spTree>
    <p:extLst>
      <p:ext uri="{BB962C8B-B14F-4D97-AF65-F5344CB8AC3E}">
        <p14:creationId xmlns:p14="http://schemas.microsoft.com/office/powerpoint/2010/main" val="1188045708"/>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ext uri="{D42A27DB-BD31-4B8C-83A1-F6EECF244321}">
                <p14:modId xmlns:p14="http://schemas.microsoft.com/office/powerpoint/2010/main" val="4187327990"/>
              </p:ext>
            </p:extLst>
          </p:nvPr>
        </p:nvGraphicFramePr>
        <p:xfrm>
          <a:off x="1799770" y="804377"/>
          <a:ext cx="8382000" cy="5655930"/>
        </p:xfrm>
        <a:graphic>
          <a:graphicData uri="http://schemas.openxmlformats.org/drawingml/2006/table">
            <a:tbl>
              <a:tblPr>
                <a:tableStyleId>{284E427A-3D55-4303-BF80-6455036E1DE7}</a:tableStyleId>
              </a:tblPr>
              <a:tblGrid>
                <a:gridCol w="1142999"/>
                <a:gridCol w="2209803"/>
                <a:gridCol w="1752600"/>
                <a:gridCol w="1600200"/>
                <a:gridCol w="1676398"/>
              </a:tblGrid>
              <a:tr h="538338">
                <a:tc>
                  <a:txBody>
                    <a:bodyPr/>
                    <a:lstStyle/>
                    <a:p>
                      <a:pPr algn="ctr" rtl="0" fontAlgn="b"/>
                      <a:r>
                        <a:rPr lang="si-LK" sz="1700" b="1" i="0" u="none" strike="noStrike" dirty="0" smtClean="0">
                          <a:solidFill>
                            <a:schemeClr val="dk1"/>
                          </a:solidFill>
                          <a:effectLst/>
                          <a:latin typeface="+mn-lt"/>
                        </a:rPr>
                        <a:t>දිස්ත්‍රික්කයේ</a:t>
                      </a:r>
                      <a:r>
                        <a:rPr lang="si-LK" sz="1700" b="1" i="0" u="none" strike="noStrike" baseline="0" dirty="0" smtClean="0">
                          <a:solidFill>
                            <a:schemeClr val="dk1"/>
                          </a:solidFill>
                          <a:effectLst/>
                          <a:latin typeface="+mn-lt"/>
                        </a:rPr>
                        <a:t> ස්ථානය</a:t>
                      </a:r>
                      <a:endParaRPr lang="en-US" sz="1700" b="1" i="0" u="none" strike="noStrike" dirty="0">
                        <a:solidFill>
                          <a:srgbClr val="000000"/>
                        </a:solidFill>
                        <a:effectLst/>
                        <a:latin typeface="Trebuchet MS"/>
                      </a:endParaRPr>
                    </a:p>
                  </a:txBody>
                  <a:tcPr marL="8191" marR="8191" marT="8191" marB="0">
                    <a:solidFill>
                      <a:schemeClr val="accent1">
                        <a:lumMod val="60000"/>
                        <a:lumOff val="40000"/>
                      </a:schemeClr>
                    </a:solidFill>
                  </a:tcPr>
                </a:tc>
                <a:tc>
                  <a:txBody>
                    <a:bodyPr/>
                    <a:lstStyle/>
                    <a:p>
                      <a:pPr algn="ctr" rtl="0" fontAlgn="b"/>
                      <a:r>
                        <a:rPr lang="si-LK" sz="1700" b="1" u="none" strike="noStrike" dirty="0" smtClean="0">
                          <a:effectLst/>
                        </a:rPr>
                        <a:t>ප්‍රාදේශීය</a:t>
                      </a:r>
                      <a:r>
                        <a:rPr lang="si-LK" sz="1700" b="1" u="none" strike="noStrike" baseline="0" dirty="0" smtClean="0">
                          <a:effectLst/>
                        </a:rPr>
                        <a:t> ලේකම් කොට්ඨාශය</a:t>
                      </a:r>
                      <a:endParaRPr lang="en-US" sz="1700" b="1" i="0" u="none" strike="noStrike" dirty="0">
                        <a:solidFill>
                          <a:srgbClr val="000000"/>
                        </a:solidFill>
                        <a:effectLst/>
                        <a:latin typeface="Trebuchet MS"/>
                      </a:endParaRPr>
                    </a:p>
                  </a:txBody>
                  <a:tcPr marL="8191" marR="8191" marT="8191" marB="0">
                    <a:solidFill>
                      <a:schemeClr val="accent1">
                        <a:lumMod val="60000"/>
                        <a:lumOff val="40000"/>
                      </a:schemeClr>
                    </a:solidFill>
                  </a:tcPr>
                </a:tc>
                <a:tc>
                  <a:txBody>
                    <a:bodyPr/>
                    <a:lstStyle/>
                    <a:p>
                      <a:pPr algn="ctr" rtl="0" fontAlgn="b"/>
                      <a:r>
                        <a:rPr lang="si-LK" sz="1700" b="1" u="none" strike="noStrike" dirty="0" smtClean="0">
                          <a:effectLst/>
                        </a:rPr>
                        <a:t>අපේක්ෂිත</a:t>
                      </a:r>
                      <a:r>
                        <a:rPr lang="si-LK" sz="1700" b="1" u="none" strike="noStrike" baseline="0" dirty="0" smtClean="0">
                          <a:effectLst/>
                        </a:rPr>
                        <a:t> ගෘහකාණ්ඩ ප්‍රතිශතය</a:t>
                      </a:r>
                      <a:endParaRPr lang="en-US" sz="1700" b="1" i="0" u="none" strike="noStrike" dirty="0">
                        <a:solidFill>
                          <a:srgbClr val="000000"/>
                        </a:solidFill>
                        <a:effectLst/>
                        <a:latin typeface="Trebuchet MS"/>
                      </a:endParaRPr>
                    </a:p>
                  </a:txBody>
                  <a:tcPr marL="8191" marR="8191" marT="8191" marB="0">
                    <a:solidFill>
                      <a:schemeClr val="accent1">
                        <a:lumMod val="60000"/>
                        <a:lumOff val="40000"/>
                      </a:schemeClr>
                    </a:solidFill>
                  </a:tcPr>
                </a:tc>
                <a:tc>
                  <a:txBody>
                    <a:bodyPr/>
                    <a:lstStyle/>
                    <a:p>
                      <a:pPr algn="ctr" rtl="0" fontAlgn="b"/>
                      <a:r>
                        <a:rPr lang="si-LK" sz="1700" b="1" u="none" strike="noStrike" dirty="0" smtClean="0">
                          <a:effectLst/>
                        </a:rPr>
                        <a:t>දුගී ජනගහනය</a:t>
                      </a:r>
                      <a:endParaRPr lang="en-US" sz="1700" b="1" i="0" u="none" strike="noStrike" dirty="0">
                        <a:solidFill>
                          <a:srgbClr val="000000"/>
                        </a:solidFill>
                        <a:effectLst/>
                        <a:latin typeface="Trebuchet MS"/>
                      </a:endParaRPr>
                    </a:p>
                  </a:txBody>
                  <a:tcPr marL="8191" marR="8191" marT="8191" marB="0">
                    <a:solidFill>
                      <a:schemeClr val="accent1">
                        <a:lumMod val="60000"/>
                        <a:lumOff val="40000"/>
                      </a:schemeClr>
                    </a:solidFill>
                  </a:tcPr>
                </a:tc>
                <a:tc>
                  <a:txBody>
                    <a:bodyPr/>
                    <a:lstStyle/>
                    <a:p>
                      <a:pPr algn="ctr" rtl="0" fontAlgn="b"/>
                      <a:r>
                        <a:rPr lang="si-LK" sz="1700" b="1" u="none" strike="noStrike" dirty="0" smtClean="0">
                          <a:effectLst/>
                        </a:rPr>
                        <a:t>දිවයිනේ</a:t>
                      </a:r>
                      <a:r>
                        <a:rPr lang="si-LK" sz="1700" b="1" u="none" strike="noStrike" baseline="0" dirty="0" smtClean="0">
                          <a:effectLst/>
                        </a:rPr>
                        <a:t> ශ්‍රේණිගත කිරීම අනුව</a:t>
                      </a:r>
                      <a:endParaRPr lang="en-US" sz="1700" b="1" i="0" u="none" strike="noStrike" dirty="0">
                        <a:solidFill>
                          <a:srgbClr val="000000"/>
                        </a:solidFill>
                        <a:effectLst/>
                        <a:latin typeface="Trebuchet MS"/>
                      </a:endParaRPr>
                    </a:p>
                  </a:txBody>
                  <a:tcPr marL="8191" marR="8191" marT="8191" marB="0">
                    <a:solidFill>
                      <a:schemeClr val="accent1">
                        <a:lumMod val="60000"/>
                        <a:lumOff val="40000"/>
                      </a:schemeClr>
                    </a:solidFill>
                  </a:tcPr>
                </a:tc>
              </a:tr>
              <a:tr h="262212">
                <a:tc>
                  <a:txBody>
                    <a:bodyPr/>
                    <a:lstStyle/>
                    <a:p>
                      <a:pPr marL="0" marR="0" algn="ctr">
                        <a:lnSpc>
                          <a:spcPct val="115000"/>
                        </a:lnSpc>
                        <a:spcBef>
                          <a:spcPts val="0"/>
                        </a:spcBef>
                        <a:spcAft>
                          <a:spcPts val="0"/>
                        </a:spcAft>
                      </a:pPr>
                      <a:r>
                        <a:rPr lang="en-US" sz="1600" dirty="0"/>
                        <a:t>1</a:t>
                      </a:r>
                      <a:endParaRPr lang="en-US" sz="1600" dirty="0">
                        <a:latin typeface="Calibri"/>
                        <a:ea typeface="Calibri"/>
                        <a:cs typeface="Latha"/>
                      </a:endParaRPr>
                    </a:p>
                  </a:txBody>
                  <a:tcPr marT="0" marB="0" anchor="b">
                    <a:solidFill>
                      <a:schemeClr val="accent1">
                        <a:lumMod val="20000"/>
                        <a:lumOff val="80000"/>
                      </a:schemeClr>
                    </a:solidFill>
                  </a:tcPr>
                </a:tc>
                <a:tc>
                  <a:txBody>
                    <a:bodyPr/>
                    <a:lstStyle/>
                    <a:p>
                      <a:pPr marL="0" marR="0" algn="l">
                        <a:lnSpc>
                          <a:spcPct val="115000"/>
                        </a:lnSpc>
                        <a:spcBef>
                          <a:spcPts val="0"/>
                        </a:spcBef>
                        <a:spcAft>
                          <a:spcPts val="0"/>
                        </a:spcAft>
                      </a:pPr>
                      <a:r>
                        <a:rPr lang="si-LK" sz="1600" dirty="0" smtClean="0"/>
                        <a:t>කිරිඇල්ල</a:t>
                      </a:r>
                      <a:endParaRPr lang="en-US" sz="1600" dirty="0">
                        <a:latin typeface="Calibri"/>
                        <a:ea typeface="Calibri"/>
                        <a:cs typeface="Latha"/>
                      </a:endParaRPr>
                    </a:p>
                  </a:txBody>
                  <a:tcPr marT="0" marB="0" anchor="b">
                    <a:solidFill>
                      <a:schemeClr val="accent1">
                        <a:lumMod val="20000"/>
                        <a:lumOff val="80000"/>
                      </a:schemeClr>
                    </a:solidFill>
                  </a:tcPr>
                </a:tc>
                <a:tc>
                  <a:txBody>
                    <a:bodyPr/>
                    <a:lstStyle/>
                    <a:p>
                      <a:pPr marL="0" marR="0" algn="ctr">
                        <a:lnSpc>
                          <a:spcPct val="115000"/>
                        </a:lnSpc>
                        <a:spcBef>
                          <a:spcPts val="0"/>
                        </a:spcBef>
                        <a:spcAft>
                          <a:spcPts val="0"/>
                        </a:spcAft>
                      </a:pPr>
                      <a:r>
                        <a:rPr lang="en-US" sz="1600" dirty="0">
                          <a:latin typeface="Times New Roman" panose="02020603050405020304" pitchFamily="18" charset="0"/>
                          <a:cs typeface="Times New Roman" panose="02020603050405020304" pitchFamily="18" charset="0"/>
                        </a:rPr>
                        <a:t>9.16</a:t>
                      </a:r>
                      <a:endParaRPr lang="en-US" sz="1600" dirty="0">
                        <a:latin typeface="Times New Roman" panose="02020603050405020304" pitchFamily="18" charset="0"/>
                        <a:ea typeface="Calibri"/>
                        <a:cs typeface="Times New Roman" panose="02020603050405020304" pitchFamily="18" charset="0"/>
                      </a:endParaRPr>
                    </a:p>
                  </a:txBody>
                  <a:tcPr marT="0" marB="0" anchor="b">
                    <a:solidFill>
                      <a:schemeClr val="accent1">
                        <a:lumMod val="20000"/>
                        <a:lumOff val="80000"/>
                      </a:schemeClr>
                    </a:solidFill>
                  </a:tcPr>
                </a:tc>
                <a:tc>
                  <a:txBody>
                    <a:bodyPr/>
                    <a:lstStyle/>
                    <a:p>
                      <a:pPr marL="0" marR="0" algn="r">
                        <a:lnSpc>
                          <a:spcPct val="115000"/>
                        </a:lnSpc>
                        <a:spcBef>
                          <a:spcPts val="0"/>
                        </a:spcBef>
                        <a:spcAft>
                          <a:spcPts val="0"/>
                        </a:spcAft>
                      </a:pPr>
                      <a:r>
                        <a:rPr lang="en-US" sz="1600" dirty="0">
                          <a:latin typeface="Times New Roman" panose="02020603050405020304" pitchFamily="18" charset="0"/>
                          <a:cs typeface="Times New Roman" panose="02020603050405020304" pitchFamily="18" charset="0"/>
                        </a:rPr>
                        <a:t>2,950</a:t>
                      </a:r>
                      <a:endParaRPr lang="en-US" sz="1600" dirty="0">
                        <a:latin typeface="Times New Roman" panose="02020603050405020304" pitchFamily="18" charset="0"/>
                        <a:ea typeface="Calibri"/>
                        <a:cs typeface="Times New Roman" panose="02020603050405020304" pitchFamily="18" charset="0"/>
                      </a:endParaRPr>
                    </a:p>
                  </a:txBody>
                  <a:tcPr marT="0" marB="0" anchor="b">
                    <a:solidFill>
                      <a:schemeClr val="accent1">
                        <a:lumMod val="20000"/>
                        <a:lumOff val="80000"/>
                      </a:schemeClr>
                    </a:solidFill>
                  </a:tcPr>
                </a:tc>
                <a:tc>
                  <a:txBody>
                    <a:bodyPr/>
                    <a:lstStyle/>
                    <a:p>
                      <a:pPr marL="0" marR="0" algn="ctr">
                        <a:lnSpc>
                          <a:spcPct val="115000"/>
                        </a:lnSpc>
                        <a:spcBef>
                          <a:spcPts val="0"/>
                        </a:spcBef>
                        <a:spcAft>
                          <a:spcPts val="0"/>
                        </a:spcAft>
                      </a:pPr>
                      <a:r>
                        <a:rPr lang="en-US" sz="1600" dirty="0">
                          <a:latin typeface="Times New Roman" panose="02020603050405020304" pitchFamily="18" charset="0"/>
                          <a:cs typeface="Times New Roman" panose="02020603050405020304" pitchFamily="18" charset="0"/>
                        </a:rPr>
                        <a:t>205</a:t>
                      </a:r>
                      <a:endParaRPr lang="en-US" sz="1600" dirty="0">
                        <a:latin typeface="Times New Roman" panose="02020603050405020304" pitchFamily="18" charset="0"/>
                        <a:ea typeface="Calibri"/>
                        <a:cs typeface="Times New Roman" panose="02020603050405020304" pitchFamily="18" charset="0"/>
                      </a:endParaRPr>
                    </a:p>
                  </a:txBody>
                  <a:tcPr marT="0" marB="0" anchor="b">
                    <a:solidFill>
                      <a:schemeClr val="accent1">
                        <a:lumMod val="20000"/>
                        <a:lumOff val="80000"/>
                      </a:schemeClr>
                    </a:solidFill>
                  </a:tcPr>
                </a:tc>
              </a:tr>
              <a:tr h="262212">
                <a:tc>
                  <a:txBody>
                    <a:bodyPr/>
                    <a:lstStyle/>
                    <a:p>
                      <a:pPr marL="0" marR="0" algn="ctr">
                        <a:lnSpc>
                          <a:spcPct val="115000"/>
                        </a:lnSpc>
                        <a:spcBef>
                          <a:spcPts val="0"/>
                        </a:spcBef>
                        <a:spcAft>
                          <a:spcPts val="0"/>
                        </a:spcAft>
                      </a:pPr>
                      <a:r>
                        <a:rPr lang="en-US" sz="1600"/>
                        <a:t>2</a:t>
                      </a:r>
                      <a:endParaRPr lang="en-US" sz="1600">
                        <a:latin typeface="Calibri"/>
                        <a:ea typeface="Calibri"/>
                        <a:cs typeface="Latha"/>
                      </a:endParaRPr>
                    </a:p>
                  </a:txBody>
                  <a:tcPr marT="0" marB="0" anchor="b">
                    <a:solidFill>
                      <a:schemeClr val="accent1">
                        <a:lumMod val="20000"/>
                        <a:lumOff val="80000"/>
                      </a:schemeClr>
                    </a:solidFill>
                  </a:tcPr>
                </a:tc>
                <a:tc>
                  <a:txBody>
                    <a:bodyPr/>
                    <a:lstStyle/>
                    <a:p>
                      <a:pPr marL="0" marR="0" algn="l">
                        <a:lnSpc>
                          <a:spcPct val="115000"/>
                        </a:lnSpc>
                        <a:spcBef>
                          <a:spcPts val="0"/>
                        </a:spcBef>
                        <a:spcAft>
                          <a:spcPts val="0"/>
                        </a:spcAft>
                      </a:pPr>
                      <a:r>
                        <a:rPr lang="si-LK" sz="1600" dirty="0" smtClean="0"/>
                        <a:t>බළන්ගොඩ</a:t>
                      </a:r>
                      <a:endParaRPr lang="en-US" sz="1600" dirty="0">
                        <a:latin typeface="Calibri"/>
                        <a:ea typeface="Calibri"/>
                        <a:cs typeface="Latha"/>
                      </a:endParaRPr>
                    </a:p>
                  </a:txBody>
                  <a:tcPr marT="0" marB="0" anchor="b">
                    <a:solidFill>
                      <a:schemeClr val="accent1">
                        <a:lumMod val="20000"/>
                        <a:lumOff val="80000"/>
                      </a:schemeClr>
                    </a:solidFill>
                  </a:tcPr>
                </a:tc>
                <a:tc>
                  <a:txBody>
                    <a:bodyPr/>
                    <a:lstStyle/>
                    <a:p>
                      <a:pPr marL="0" marR="0" algn="ctr">
                        <a:lnSpc>
                          <a:spcPct val="115000"/>
                        </a:lnSpc>
                        <a:spcBef>
                          <a:spcPts val="0"/>
                        </a:spcBef>
                        <a:spcAft>
                          <a:spcPts val="0"/>
                        </a:spcAft>
                      </a:pPr>
                      <a:r>
                        <a:rPr lang="en-US" sz="1600" dirty="0">
                          <a:latin typeface="Times New Roman" panose="02020603050405020304" pitchFamily="18" charset="0"/>
                          <a:cs typeface="Times New Roman" panose="02020603050405020304" pitchFamily="18" charset="0"/>
                        </a:rPr>
                        <a:t>9.33</a:t>
                      </a:r>
                      <a:endParaRPr lang="en-US" sz="1600" dirty="0">
                        <a:latin typeface="Times New Roman" panose="02020603050405020304" pitchFamily="18" charset="0"/>
                        <a:ea typeface="Calibri"/>
                        <a:cs typeface="Times New Roman" panose="02020603050405020304" pitchFamily="18" charset="0"/>
                      </a:endParaRPr>
                    </a:p>
                  </a:txBody>
                  <a:tcPr marT="0" marB="0" anchor="b">
                    <a:solidFill>
                      <a:schemeClr val="accent1">
                        <a:lumMod val="20000"/>
                        <a:lumOff val="80000"/>
                      </a:schemeClr>
                    </a:solidFill>
                  </a:tcPr>
                </a:tc>
                <a:tc>
                  <a:txBody>
                    <a:bodyPr/>
                    <a:lstStyle/>
                    <a:p>
                      <a:pPr marL="0" marR="0" algn="r">
                        <a:lnSpc>
                          <a:spcPct val="115000"/>
                        </a:lnSpc>
                        <a:spcBef>
                          <a:spcPts val="0"/>
                        </a:spcBef>
                        <a:spcAft>
                          <a:spcPts val="0"/>
                        </a:spcAft>
                      </a:pPr>
                      <a:r>
                        <a:rPr lang="en-US" sz="1600" dirty="0">
                          <a:latin typeface="Times New Roman" panose="02020603050405020304" pitchFamily="18" charset="0"/>
                          <a:cs typeface="Times New Roman" panose="02020603050405020304" pitchFamily="18" charset="0"/>
                        </a:rPr>
                        <a:t>7,481</a:t>
                      </a:r>
                      <a:endParaRPr lang="en-US" sz="1600" dirty="0">
                        <a:latin typeface="Times New Roman" panose="02020603050405020304" pitchFamily="18" charset="0"/>
                        <a:ea typeface="Calibri"/>
                        <a:cs typeface="Times New Roman" panose="02020603050405020304" pitchFamily="18" charset="0"/>
                      </a:endParaRPr>
                    </a:p>
                  </a:txBody>
                  <a:tcPr marT="0" marB="0" anchor="b">
                    <a:solidFill>
                      <a:schemeClr val="accent1">
                        <a:lumMod val="20000"/>
                        <a:lumOff val="80000"/>
                      </a:schemeClr>
                    </a:solidFill>
                  </a:tcPr>
                </a:tc>
                <a:tc>
                  <a:txBody>
                    <a:bodyPr/>
                    <a:lstStyle/>
                    <a:p>
                      <a:pPr marL="0" marR="0" algn="ctr">
                        <a:lnSpc>
                          <a:spcPct val="115000"/>
                        </a:lnSpc>
                        <a:spcBef>
                          <a:spcPts val="0"/>
                        </a:spcBef>
                        <a:spcAft>
                          <a:spcPts val="0"/>
                        </a:spcAft>
                      </a:pPr>
                      <a:r>
                        <a:rPr lang="en-US" sz="1600" dirty="0">
                          <a:latin typeface="Times New Roman" panose="02020603050405020304" pitchFamily="18" charset="0"/>
                          <a:cs typeface="Times New Roman" panose="02020603050405020304" pitchFamily="18" charset="0"/>
                        </a:rPr>
                        <a:t>211</a:t>
                      </a:r>
                      <a:endParaRPr lang="en-US" sz="1600" dirty="0">
                        <a:latin typeface="Times New Roman" panose="02020603050405020304" pitchFamily="18" charset="0"/>
                        <a:ea typeface="Calibri"/>
                        <a:cs typeface="Times New Roman" panose="02020603050405020304" pitchFamily="18" charset="0"/>
                      </a:endParaRPr>
                    </a:p>
                  </a:txBody>
                  <a:tcPr marT="0" marB="0" anchor="b">
                    <a:solidFill>
                      <a:schemeClr val="accent1">
                        <a:lumMod val="20000"/>
                        <a:lumOff val="80000"/>
                      </a:schemeClr>
                    </a:solidFill>
                  </a:tcPr>
                </a:tc>
              </a:tr>
              <a:tr h="262212">
                <a:tc>
                  <a:txBody>
                    <a:bodyPr/>
                    <a:lstStyle/>
                    <a:p>
                      <a:pPr marL="0" marR="0" algn="ctr">
                        <a:lnSpc>
                          <a:spcPct val="115000"/>
                        </a:lnSpc>
                        <a:spcBef>
                          <a:spcPts val="0"/>
                        </a:spcBef>
                        <a:spcAft>
                          <a:spcPts val="0"/>
                        </a:spcAft>
                      </a:pPr>
                      <a:r>
                        <a:rPr lang="en-US" sz="1600" dirty="0"/>
                        <a:t>3</a:t>
                      </a:r>
                      <a:endParaRPr lang="en-US" sz="1600" dirty="0">
                        <a:latin typeface="Calibri"/>
                        <a:ea typeface="Calibri"/>
                        <a:cs typeface="Latha"/>
                      </a:endParaRPr>
                    </a:p>
                  </a:txBody>
                  <a:tcPr marT="0" marB="0" anchor="b">
                    <a:solidFill>
                      <a:schemeClr val="accent1">
                        <a:lumMod val="20000"/>
                        <a:lumOff val="80000"/>
                      </a:schemeClr>
                    </a:solidFill>
                  </a:tcPr>
                </a:tc>
                <a:tc>
                  <a:txBody>
                    <a:bodyPr/>
                    <a:lstStyle/>
                    <a:p>
                      <a:pPr marL="0" marR="0" algn="l">
                        <a:lnSpc>
                          <a:spcPct val="115000"/>
                        </a:lnSpc>
                        <a:spcBef>
                          <a:spcPts val="0"/>
                        </a:spcBef>
                        <a:spcAft>
                          <a:spcPts val="0"/>
                        </a:spcAft>
                      </a:pPr>
                      <a:r>
                        <a:rPr lang="si-LK" sz="1600" dirty="0" smtClean="0"/>
                        <a:t>ඉඹුල්පේ</a:t>
                      </a:r>
                      <a:endParaRPr lang="en-US" sz="1600" dirty="0">
                        <a:latin typeface="Calibri"/>
                        <a:ea typeface="Calibri"/>
                        <a:cs typeface="Latha"/>
                      </a:endParaRPr>
                    </a:p>
                  </a:txBody>
                  <a:tcPr marT="0" marB="0" anchor="b">
                    <a:solidFill>
                      <a:schemeClr val="accent1">
                        <a:lumMod val="20000"/>
                        <a:lumOff val="80000"/>
                      </a:schemeClr>
                    </a:solidFill>
                  </a:tcPr>
                </a:tc>
                <a:tc>
                  <a:txBody>
                    <a:bodyPr/>
                    <a:lstStyle/>
                    <a:p>
                      <a:pPr marL="0" marR="0" algn="ctr">
                        <a:lnSpc>
                          <a:spcPct val="115000"/>
                        </a:lnSpc>
                        <a:spcBef>
                          <a:spcPts val="0"/>
                        </a:spcBef>
                        <a:spcAft>
                          <a:spcPts val="0"/>
                        </a:spcAft>
                      </a:pPr>
                      <a:r>
                        <a:rPr lang="en-US" sz="1600" dirty="0">
                          <a:latin typeface="Times New Roman" panose="02020603050405020304" pitchFamily="18" charset="0"/>
                          <a:cs typeface="Times New Roman" panose="02020603050405020304" pitchFamily="18" charset="0"/>
                        </a:rPr>
                        <a:t>9.36</a:t>
                      </a:r>
                      <a:endParaRPr lang="en-US" sz="1600" dirty="0">
                        <a:latin typeface="Times New Roman" panose="02020603050405020304" pitchFamily="18" charset="0"/>
                        <a:ea typeface="Calibri"/>
                        <a:cs typeface="Times New Roman" panose="02020603050405020304" pitchFamily="18" charset="0"/>
                      </a:endParaRPr>
                    </a:p>
                  </a:txBody>
                  <a:tcPr marT="0" marB="0" anchor="b">
                    <a:solidFill>
                      <a:schemeClr val="accent1">
                        <a:lumMod val="20000"/>
                        <a:lumOff val="80000"/>
                      </a:schemeClr>
                    </a:solidFill>
                  </a:tcPr>
                </a:tc>
                <a:tc>
                  <a:txBody>
                    <a:bodyPr/>
                    <a:lstStyle/>
                    <a:p>
                      <a:pPr marL="0" marR="0" algn="r">
                        <a:lnSpc>
                          <a:spcPct val="115000"/>
                        </a:lnSpc>
                        <a:spcBef>
                          <a:spcPts val="0"/>
                        </a:spcBef>
                        <a:spcAft>
                          <a:spcPts val="0"/>
                        </a:spcAft>
                      </a:pPr>
                      <a:r>
                        <a:rPr lang="en-US" sz="1600" dirty="0">
                          <a:latin typeface="Times New Roman" panose="02020603050405020304" pitchFamily="18" charset="0"/>
                          <a:cs typeface="Times New Roman" panose="02020603050405020304" pitchFamily="18" charset="0"/>
                        </a:rPr>
                        <a:t>5,330</a:t>
                      </a:r>
                      <a:endParaRPr lang="en-US" sz="1600" dirty="0">
                        <a:latin typeface="Times New Roman" panose="02020603050405020304" pitchFamily="18" charset="0"/>
                        <a:ea typeface="Calibri"/>
                        <a:cs typeface="Times New Roman" panose="02020603050405020304" pitchFamily="18" charset="0"/>
                      </a:endParaRPr>
                    </a:p>
                  </a:txBody>
                  <a:tcPr marT="0" marB="0" anchor="b">
                    <a:solidFill>
                      <a:schemeClr val="accent1">
                        <a:lumMod val="20000"/>
                        <a:lumOff val="80000"/>
                      </a:schemeClr>
                    </a:solidFill>
                  </a:tcPr>
                </a:tc>
                <a:tc>
                  <a:txBody>
                    <a:bodyPr/>
                    <a:lstStyle/>
                    <a:p>
                      <a:pPr marL="0" marR="0" algn="ctr">
                        <a:lnSpc>
                          <a:spcPct val="115000"/>
                        </a:lnSpc>
                        <a:spcBef>
                          <a:spcPts val="0"/>
                        </a:spcBef>
                        <a:spcAft>
                          <a:spcPts val="0"/>
                        </a:spcAft>
                      </a:pPr>
                      <a:r>
                        <a:rPr lang="en-US" sz="1600" dirty="0">
                          <a:latin typeface="Times New Roman" panose="02020603050405020304" pitchFamily="18" charset="0"/>
                          <a:cs typeface="Times New Roman" panose="02020603050405020304" pitchFamily="18" charset="0"/>
                        </a:rPr>
                        <a:t>212</a:t>
                      </a:r>
                      <a:endParaRPr lang="en-US" sz="1600" dirty="0">
                        <a:latin typeface="Times New Roman" panose="02020603050405020304" pitchFamily="18" charset="0"/>
                        <a:ea typeface="Calibri"/>
                        <a:cs typeface="Times New Roman" panose="02020603050405020304" pitchFamily="18" charset="0"/>
                      </a:endParaRPr>
                    </a:p>
                  </a:txBody>
                  <a:tcPr marT="0" marB="0" anchor="b">
                    <a:solidFill>
                      <a:schemeClr val="accent1">
                        <a:lumMod val="20000"/>
                        <a:lumOff val="80000"/>
                      </a:schemeClr>
                    </a:solidFill>
                  </a:tcPr>
                </a:tc>
              </a:tr>
              <a:tr h="264787">
                <a:tc>
                  <a:txBody>
                    <a:bodyPr/>
                    <a:lstStyle/>
                    <a:p>
                      <a:pPr marL="0" marR="0" algn="ctr">
                        <a:lnSpc>
                          <a:spcPct val="115000"/>
                        </a:lnSpc>
                        <a:spcBef>
                          <a:spcPts val="0"/>
                        </a:spcBef>
                        <a:spcAft>
                          <a:spcPts val="0"/>
                        </a:spcAft>
                      </a:pPr>
                      <a:r>
                        <a:rPr lang="en-US" sz="1600" dirty="0"/>
                        <a:t>4</a:t>
                      </a:r>
                      <a:endParaRPr lang="en-US" sz="1600" dirty="0">
                        <a:latin typeface="Calibri"/>
                        <a:ea typeface="Calibri"/>
                        <a:cs typeface="Latha"/>
                      </a:endParaRPr>
                    </a:p>
                  </a:txBody>
                  <a:tcPr marT="0" marB="0" anchor="b">
                    <a:solidFill>
                      <a:schemeClr val="accent1">
                        <a:lumMod val="20000"/>
                        <a:lumOff val="80000"/>
                      </a:schemeClr>
                    </a:solidFill>
                  </a:tcPr>
                </a:tc>
                <a:tc>
                  <a:txBody>
                    <a:bodyPr/>
                    <a:lstStyle/>
                    <a:p>
                      <a:pPr marL="0" marR="0" algn="l">
                        <a:lnSpc>
                          <a:spcPct val="115000"/>
                        </a:lnSpc>
                        <a:spcBef>
                          <a:spcPts val="0"/>
                        </a:spcBef>
                        <a:spcAft>
                          <a:spcPts val="0"/>
                        </a:spcAft>
                      </a:pPr>
                      <a:r>
                        <a:rPr lang="si-LK" sz="1600" dirty="0" smtClean="0">
                          <a:latin typeface="+mn-lt"/>
                          <a:ea typeface="+mn-ea"/>
                          <a:cs typeface="+mn-cs"/>
                        </a:rPr>
                        <a:t>ඇහැළියගොඩ</a:t>
                      </a:r>
                      <a:endParaRPr lang="en-US" sz="1600" dirty="0">
                        <a:latin typeface="Calibri"/>
                        <a:ea typeface="Calibri"/>
                        <a:cs typeface="Latha"/>
                      </a:endParaRPr>
                    </a:p>
                  </a:txBody>
                  <a:tcPr marT="0" marB="0" anchor="b">
                    <a:solidFill>
                      <a:schemeClr val="accent1">
                        <a:lumMod val="20000"/>
                        <a:lumOff val="80000"/>
                      </a:schemeClr>
                    </a:solidFill>
                  </a:tcPr>
                </a:tc>
                <a:tc>
                  <a:txBody>
                    <a:bodyPr/>
                    <a:lstStyle/>
                    <a:p>
                      <a:pPr marL="0" marR="0" algn="ctr">
                        <a:lnSpc>
                          <a:spcPct val="115000"/>
                        </a:lnSpc>
                        <a:spcBef>
                          <a:spcPts val="0"/>
                        </a:spcBef>
                        <a:spcAft>
                          <a:spcPts val="0"/>
                        </a:spcAft>
                      </a:pPr>
                      <a:r>
                        <a:rPr lang="en-US" sz="1600">
                          <a:latin typeface="Times New Roman" panose="02020603050405020304" pitchFamily="18" charset="0"/>
                          <a:cs typeface="Times New Roman" panose="02020603050405020304" pitchFamily="18" charset="0"/>
                        </a:rPr>
                        <a:t>9.82</a:t>
                      </a:r>
                      <a:endParaRPr lang="en-US" sz="1600">
                        <a:latin typeface="Times New Roman" panose="02020603050405020304" pitchFamily="18" charset="0"/>
                        <a:ea typeface="Calibri"/>
                        <a:cs typeface="Times New Roman" panose="02020603050405020304" pitchFamily="18" charset="0"/>
                      </a:endParaRPr>
                    </a:p>
                  </a:txBody>
                  <a:tcPr marT="0" marB="0" anchor="b">
                    <a:solidFill>
                      <a:schemeClr val="accent1">
                        <a:lumMod val="20000"/>
                        <a:lumOff val="80000"/>
                      </a:schemeClr>
                    </a:solidFill>
                  </a:tcPr>
                </a:tc>
                <a:tc>
                  <a:txBody>
                    <a:bodyPr/>
                    <a:lstStyle/>
                    <a:p>
                      <a:pPr marL="0" marR="0" algn="r">
                        <a:lnSpc>
                          <a:spcPct val="115000"/>
                        </a:lnSpc>
                        <a:spcBef>
                          <a:spcPts val="0"/>
                        </a:spcBef>
                        <a:spcAft>
                          <a:spcPts val="0"/>
                        </a:spcAft>
                      </a:pPr>
                      <a:r>
                        <a:rPr lang="en-US" sz="1600" dirty="0">
                          <a:latin typeface="Times New Roman" panose="02020603050405020304" pitchFamily="18" charset="0"/>
                          <a:cs typeface="Times New Roman" panose="02020603050405020304" pitchFamily="18" charset="0"/>
                        </a:rPr>
                        <a:t>6,859</a:t>
                      </a:r>
                      <a:endParaRPr lang="en-US" sz="1600" dirty="0">
                        <a:latin typeface="Times New Roman" panose="02020603050405020304" pitchFamily="18" charset="0"/>
                        <a:ea typeface="Calibri"/>
                        <a:cs typeface="Times New Roman" panose="02020603050405020304" pitchFamily="18" charset="0"/>
                      </a:endParaRPr>
                    </a:p>
                  </a:txBody>
                  <a:tcPr marT="0" marB="0" anchor="b">
                    <a:solidFill>
                      <a:schemeClr val="accent1">
                        <a:lumMod val="20000"/>
                        <a:lumOff val="80000"/>
                      </a:schemeClr>
                    </a:solidFill>
                  </a:tcPr>
                </a:tc>
                <a:tc>
                  <a:txBody>
                    <a:bodyPr/>
                    <a:lstStyle/>
                    <a:p>
                      <a:pPr marL="0" marR="0" algn="ctr">
                        <a:lnSpc>
                          <a:spcPct val="115000"/>
                        </a:lnSpc>
                        <a:spcBef>
                          <a:spcPts val="0"/>
                        </a:spcBef>
                        <a:spcAft>
                          <a:spcPts val="0"/>
                        </a:spcAft>
                      </a:pPr>
                      <a:r>
                        <a:rPr lang="en-US" sz="1600" dirty="0">
                          <a:latin typeface="Times New Roman" panose="02020603050405020304" pitchFamily="18" charset="0"/>
                          <a:cs typeface="Times New Roman" panose="02020603050405020304" pitchFamily="18" charset="0"/>
                        </a:rPr>
                        <a:t>219</a:t>
                      </a:r>
                      <a:endParaRPr lang="en-US" sz="1600" dirty="0">
                        <a:latin typeface="Times New Roman" panose="02020603050405020304" pitchFamily="18" charset="0"/>
                        <a:ea typeface="Calibri"/>
                        <a:cs typeface="Times New Roman" panose="02020603050405020304" pitchFamily="18" charset="0"/>
                      </a:endParaRPr>
                    </a:p>
                  </a:txBody>
                  <a:tcPr marT="0" marB="0" anchor="b">
                    <a:solidFill>
                      <a:schemeClr val="accent1">
                        <a:lumMod val="20000"/>
                        <a:lumOff val="80000"/>
                      </a:schemeClr>
                    </a:solidFill>
                  </a:tcPr>
                </a:tc>
              </a:tr>
              <a:tr h="264787">
                <a:tc>
                  <a:txBody>
                    <a:bodyPr/>
                    <a:lstStyle/>
                    <a:p>
                      <a:pPr marL="0" marR="0" algn="ctr">
                        <a:lnSpc>
                          <a:spcPct val="115000"/>
                        </a:lnSpc>
                        <a:spcBef>
                          <a:spcPts val="0"/>
                        </a:spcBef>
                        <a:spcAft>
                          <a:spcPts val="0"/>
                        </a:spcAft>
                      </a:pPr>
                      <a:r>
                        <a:rPr lang="en-US" sz="1600" dirty="0"/>
                        <a:t>5</a:t>
                      </a:r>
                      <a:endParaRPr lang="en-US" sz="1600" dirty="0">
                        <a:latin typeface="Calibri"/>
                        <a:ea typeface="Calibri"/>
                        <a:cs typeface="Latha"/>
                      </a:endParaRPr>
                    </a:p>
                  </a:txBody>
                  <a:tcPr marT="0" marB="0" anchor="b">
                    <a:solidFill>
                      <a:schemeClr val="accent1">
                        <a:lumMod val="20000"/>
                        <a:lumOff val="80000"/>
                      </a:schemeClr>
                    </a:solidFill>
                  </a:tcPr>
                </a:tc>
                <a:tc>
                  <a:txBody>
                    <a:bodyPr/>
                    <a:lstStyle/>
                    <a:p>
                      <a:pPr marL="0" marR="0" algn="l">
                        <a:lnSpc>
                          <a:spcPct val="115000"/>
                        </a:lnSpc>
                        <a:spcBef>
                          <a:spcPts val="0"/>
                        </a:spcBef>
                        <a:spcAft>
                          <a:spcPts val="0"/>
                        </a:spcAft>
                      </a:pPr>
                      <a:r>
                        <a:rPr lang="si-LK" sz="1600" dirty="0" smtClean="0">
                          <a:latin typeface="+mn-lt"/>
                          <a:ea typeface="+mn-ea"/>
                          <a:cs typeface="+mn-cs"/>
                        </a:rPr>
                        <a:t>ඇඹිලිපිටිය</a:t>
                      </a:r>
                      <a:endParaRPr lang="en-US" sz="1600" dirty="0">
                        <a:latin typeface="Calibri"/>
                        <a:ea typeface="Calibri"/>
                        <a:cs typeface="Latha"/>
                      </a:endParaRPr>
                    </a:p>
                  </a:txBody>
                  <a:tcPr marT="0" marB="0" anchor="b">
                    <a:solidFill>
                      <a:schemeClr val="accent1">
                        <a:lumMod val="20000"/>
                        <a:lumOff val="80000"/>
                      </a:schemeClr>
                    </a:solidFill>
                  </a:tcPr>
                </a:tc>
                <a:tc>
                  <a:txBody>
                    <a:bodyPr/>
                    <a:lstStyle/>
                    <a:p>
                      <a:pPr marL="0" marR="0" algn="ctr">
                        <a:lnSpc>
                          <a:spcPct val="115000"/>
                        </a:lnSpc>
                        <a:spcBef>
                          <a:spcPts val="0"/>
                        </a:spcBef>
                        <a:spcAft>
                          <a:spcPts val="0"/>
                        </a:spcAft>
                      </a:pPr>
                      <a:r>
                        <a:rPr lang="en-US" sz="1600" dirty="0">
                          <a:latin typeface="Times New Roman" panose="02020603050405020304" pitchFamily="18" charset="0"/>
                          <a:cs typeface="Times New Roman" panose="02020603050405020304" pitchFamily="18" charset="0"/>
                        </a:rPr>
                        <a:t>10.2</a:t>
                      </a:r>
                      <a:endParaRPr lang="en-US" sz="1600" dirty="0">
                        <a:latin typeface="Times New Roman" panose="02020603050405020304" pitchFamily="18" charset="0"/>
                        <a:ea typeface="Calibri"/>
                        <a:cs typeface="Times New Roman" panose="02020603050405020304" pitchFamily="18" charset="0"/>
                      </a:endParaRPr>
                    </a:p>
                  </a:txBody>
                  <a:tcPr marT="0" marB="0" anchor="b">
                    <a:solidFill>
                      <a:schemeClr val="accent1">
                        <a:lumMod val="20000"/>
                        <a:lumOff val="80000"/>
                      </a:schemeClr>
                    </a:solidFill>
                  </a:tcPr>
                </a:tc>
                <a:tc>
                  <a:txBody>
                    <a:bodyPr/>
                    <a:lstStyle/>
                    <a:p>
                      <a:pPr marL="0" marR="0" algn="r">
                        <a:lnSpc>
                          <a:spcPct val="115000"/>
                        </a:lnSpc>
                        <a:spcBef>
                          <a:spcPts val="0"/>
                        </a:spcBef>
                        <a:spcAft>
                          <a:spcPts val="0"/>
                        </a:spcAft>
                      </a:pPr>
                      <a:r>
                        <a:rPr lang="en-US" sz="1600" dirty="0">
                          <a:latin typeface="Times New Roman" panose="02020603050405020304" pitchFamily="18" charset="0"/>
                          <a:cs typeface="Times New Roman" panose="02020603050405020304" pitchFamily="18" charset="0"/>
                        </a:rPr>
                        <a:t>13,290</a:t>
                      </a:r>
                      <a:endParaRPr lang="en-US" sz="1600" dirty="0">
                        <a:latin typeface="Times New Roman" panose="02020603050405020304" pitchFamily="18" charset="0"/>
                        <a:ea typeface="Calibri"/>
                        <a:cs typeface="Times New Roman" panose="02020603050405020304" pitchFamily="18" charset="0"/>
                      </a:endParaRPr>
                    </a:p>
                  </a:txBody>
                  <a:tcPr marT="0" marB="0" anchor="b">
                    <a:solidFill>
                      <a:schemeClr val="accent1">
                        <a:lumMod val="20000"/>
                        <a:lumOff val="80000"/>
                      </a:schemeClr>
                    </a:solidFill>
                  </a:tcPr>
                </a:tc>
                <a:tc>
                  <a:txBody>
                    <a:bodyPr/>
                    <a:lstStyle/>
                    <a:p>
                      <a:pPr marL="0" marR="0" algn="ctr">
                        <a:lnSpc>
                          <a:spcPct val="115000"/>
                        </a:lnSpc>
                        <a:spcBef>
                          <a:spcPts val="0"/>
                        </a:spcBef>
                        <a:spcAft>
                          <a:spcPts val="0"/>
                        </a:spcAft>
                      </a:pPr>
                      <a:r>
                        <a:rPr lang="en-US" sz="1600">
                          <a:latin typeface="Times New Roman" panose="02020603050405020304" pitchFamily="18" charset="0"/>
                          <a:cs typeface="Times New Roman" panose="02020603050405020304" pitchFamily="18" charset="0"/>
                        </a:rPr>
                        <a:t>226</a:t>
                      </a:r>
                      <a:endParaRPr lang="en-US" sz="1600">
                        <a:latin typeface="Times New Roman" panose="02020603050405020304" pitchFamily="18" charset="0"/>
                        <a:ea typeface="Calibri"/>
                        <a:cs typeface="Times New Roman" panose="02020603050405020304" pitchFamily="18" charset="0"/>
                      </a:endParaRPr>
                    </a:p>
                  </a:txBody>
                  <a:tcPr marT="0" marB="0" anchor="b">
                    <a:solidFill>
                      <a:schemeClr val="accent1">
                        <a:lumMod val="20000"/>
                        <a:lumOff val="80000"/>
                      </a:schemeClr>
                    </a:solidFill>
                  </a:tcPr>
                </a:tc>
              </a:tr>
              <a:tr h="262212">
                <a:tc>
                  <a:txBody>
                    <a:bodyPr/>
                    <a:lstStyle/>
                    <a:p>
                      <a:pPr marL="0" marR="0" algn="ctr">
                        <a:lnSpc>
                          <a:spcPct val="115000"/>
                        </a:lnSpc>
                        <a:spcBef>
                          <a:spcPts val="0"/>
                        </a:spcBef>
                        <a:spcAft>
                          <a:spcPts val="0"/>
                        </a:spcAft>
                      </a:pPr>
                      <a:r>
                        <a:rPr lang="en-US" sz="1600" dirty="0"/>
                        <a:t>6</a:t>
                      </a:r>
                      <a:endParaRPr lang="en-US" sz="1600" dirty="0">
                        <a:latin typeface="Calibri"/>
                        <a:ea typeface="Calibri"/>
                        <a:cs typeface="Latha"/>
                      </a:endParaRPr>
                    </a:p>
                  </a:txBody>
                  <a:tcPr marT="0" marB="0" anchor="b">
                    <a:solidFill>
                      <a:schemeClr val="accent1">
                        <a:lumMod val="20000"/>
                        <a:lumOff val="80000"/>
                      </a:schemeClr>
                    </a:solidFill>
                  </a:tcPr>
                </a:tc>
                <a:tc>
                  <a:txBody>
                    <a:bodyPr/>
                    <a:lstStyle/>
                    <a:p>
                      <a:pPr marL="0" marR="0" algn="l">
                        <a:lnSpc>
                          <a:spcPct val="115000"/>
                        </a:lnSpc>
                        <a:spcBef>
                          <a:spcPts val="0"/>
                        </a:spcBef>
                        <a:spcAft>
                          <a:spcPts val="0"/>
                        </a:spcAft>
                      </a:pPr>
                      <a:r>
                        <a:rPr lang="si-LK" sz="1600" dirty="0" smtClean="0"/>
                        <a:t>රත්නපුර</a:t>
                      </a:r>
                      <a:endParaRPr lang="en-US" sz="1600" dirty="0">
                        <a:latin typeface="Calibri"/>
                        <a:ea typeface="Calibri"/>
                        <a:cs typeface="Latha"/>
                      </a:endParaRPr>
                    </a:p>
                  </a:txBody>
                  <a:tcPr marT="0" marB="0" anchor="b">
                    <a:solidFill>
                      <a:schemeClr val="accent1">
                        <a:lumMod val="20000"/>
                        <a:lumOff val="80000"/>
                      </a:schemeClr>
                    </a:solidFill>
                  </a:tcPr>
                </a:tc>
                <a:tc>
                  <a:txBody>
                    <a:bodyPr/>
                    <a:lstStyle/>
                    <a:p>
                      <a:pPr marL="0" marR="0" algn="ctr">
                        <a:lnSpc>
                          <a:spcPct val="115000"/>
                        </a:lnSpc>
                        <a:spcBef>
                          <a:spcPts val="0"/>
                        </a:spcBef>
                        <a:spcAft>
                          <a:spcPts val="0"/>
                        </a:spcAft>
                      </a:pPr>
                      <a:r>
                        <a:rPr lang="en-US" sz="1600" dirty="0">
                          <a:latin typeface="Times New Roman" panose="02020603050405020304" pitchFamily="18" charset="0"/>
                          <a:cs typeface="Times New Roman" panose="02020603050405020304" pitchFamily="18" charset="0"/>
                        </a:rPr>
                        <a:t>10.14</a:t>
                      </a:r>
                      <a:endParaRPr lang="en-US" sz="1600" dirty="0">
                        <a:latin typeface="Times New Roman" panose="02020603050405020304" pitchFamily="18" charset="0"/>
                        <a:ea typeface="Calibri"/>
                        <a:cs typeface="Times New Roman" panose="02020603050405020304" pitchFamily="18" charset="0"/>
                      </a:endParaRPr>
                    </a:p>
                  </a:txBody>
                  <a:tcPr marT="0" marB="0" anchor="b">
                    <a:solidFill>
                      <a:schemeClr val="accent1">
                        <a:lumMod val="20000"/>
                        <a:lumOff val="80000"/>
                      </a:schemeClr>
                    </a:solidFill>
                  </a:tcPr>
                </a:tc>
                <a:tc>
                  <a:txBody>
                    <a:bodyPr/>
                    <a:lstStyle/>
                    <a:p>
                      <a:pPr marL="0" marR="0" algn="r">
                        <a:lnSpc>
                          <a:spcPct val="115000"/>
                        </a:lnSpc>
                        <a:spcBef>
                          <a:spcPts val="0"/>
                        </a:spcBef>
                        <a:spcAft>
                          <a:spcPts val="0"/>
                        </a:spcAft>
                      </a:pPr>
                      <a:r>
                        <a:rPr lang="en-US" sz="1600" dirty="0">
                          <a:latin typeface="Times New Roman" panose="02020603050405020304" pitchFamily="18" charset="0"/>
                          <a:cs typeface="Times New Roman" panose="02020603050405020304" pitchFamily="18" charset="0"/>
                        </a:rPr>
                        <a:t>11,985</a:t>
                      </a:r>
                      <a:endParaRPr lang="en-US" sz="1600" dirty="0">
                        <a:latin typeface="Times New Roman" panose="02020603050405020304" pitchFamily="18" charset="0"/>
                        <a:ea typeface="Calibri"/>
                        <a:cs typeface="Times New Roman" panose="02020603050405020304" pitchFamily="18" charset="0"/>
                      </a:endParaRPr>
                    </a:p>
                  </a:txBody>
                  <a:tcPr marT="0" marB="0" anchor="b">
                    <a:solidFill>
                      <a:schemeClr val="accent1">
                        <a:lumMod val="20000"/>
                        <a:lumOff val="80000"/>
                      </a:schemeClr>
                    </a:solidFill>
                  </a:tcPr>
                </a:tc>
                <a:tc>
                  <a:txBody>
                    <a:bodyPr/>
                    <a:lstStyle/>
                    <a:p>
                      <a:pPr marL="0" marR="0" algn="ctr">
                        <a:lnSpc>
                          <a:spcPct val="115000"/>
                        </a:lnSpc>
                        <a:spcBef>
                          <a:spcPts val="0"/>
                        </a:spcBef>
                        <a:spcAft>
                          <a:spcPts val="0"/>
                        </a:spcAft>
                      </a:pPr>
                      <a:r>
                        <a:rPr lang="en-US" sz="1600" dirty="0">
                          <a:latin typeface="Times New Roman" panose="02020603050405020304" pitchFamily="18" charset="0"/>
                          <a:cs typeface="Times New Roman" panose="02020603050405020304" pitchFamily="18" charset="0"/>
                        </a:rPr>
                        <a:t>228</a:t>
                      </a:r>
                      <a:endParaRPr lang="en-US" sz="1600" dirty="0">
                        <a:latin typeface="Times New Roman" panose="02020603050405020304" pitchFamily="18" charset="0"/>
                        <a:ea typeface="Calibri"/>
                        <a:cs typeface="Times New Roman" panose="02020603050405020304" pitchFamily="18" charset="0"/>
                      </a:endParaRPr>
                    </a:p>
                  </a:txBody>
                  <a:tcPr marT="0" marB="0" anchor="b">
                    <a:solidFill>
                      <a:schemeClr val="accent1">
                        <a:lumMod val="20000"/>
                        <a:lumOff val="80000"/>
                      </a:schemeClr>
                    </a:solidFill>
                  </a:tcPr>
                </a:tc>
              </a:tr>
              <a:tr h="262212">
                <a:tc>
                  <a:txBody>
                    <a:bodyPr/>
                    <a:lstStyle/>
                    <a:p>
                      <a:pPr marL="0" marR="0" algn="ctr">
                        <a:lnSpc>
                          <a:spcPct val="115000"/>
                        </a:lnSpc>
                        <a:spcBef>
                          <a:spcPts val="0"/>
                        </a:spcBef>
                        <a:spcAft>
                          <a:spcPts val="0"/>
                        </a:spcAft>
                      </a:pPr>
                      <a:r>
                        <a:rPr lang="en-US" sz="1600" dirty="0"/>
                        <a:t>7</a:t>
                      </a:r>
                      <a:endParaRPr lang="en-US" sz="1600" dirty="0">
                        <a:latin typeface="Calibri"/>
                        <a:ea typeface="Calibri"/>
                        <a:cs typeface="Latha"/>
                      </a:endParaRPr>
                    </a:p>
                  </a:txBody>
                  <a:tcPr marT="0" marB="0" anchor="b">
                    <a:solidFill>
                      <a:schemeClr val="accent1">
                        <a:lumMod val="20000"/>
                        <a:lumOff val="80000"/>
                      </a:schemeClr>
                    </a:solidFill>
                  </a:tcPr>
                </a:tc>
                <a:tc>
                  <a:txBody>
                    <a:bodyPr/>
                    <a:lstStyle/>
                    <a:p>
                      <a:pPr marL="0" marR="0" algn="l">
                        <a:lnSpc>
                          <a:spcPct val="115000"/>
                        </a:lnSpc>
                        <a:spcBef>
                          <a:spcPts val="0"/>
                        </a:spcBef>
                        <a:spcAft>
                          <a:spcPts val="0"/>
                        </a:spcAft>
                      </a:pPr>
                      <a:r>
                        <a:rPr lang="si-LK" sz="1600" dirty="0" smtClean="0"/>
                        <a:t>වැලිගෙපොල</a:t>
                      </a:r>
                      <a:endParaRPr lang="en-US" sz="1600" dirty="0">
                        <a:latin typeface="Calibri"/>
                        <a:ea typeface="Calibri"/>
                        <a:cs typeface="Latha"/>
                      </a:endParaRPr>
                    </a:p>
                  </a:txBody>
                  <a:tcPr marT="0" marB="0" anchor="b">
                    <a:solidFill>
                      <a:schemeClr val="accent1">
                        <a:lumMod val="20000"/>
                        <a:lumOff val="80000"/>
                      </a:schemeClr>
                    </a:solidFill>
                  </a:tcPr>
                </a:tc>
                <a:tc>
                  <a:txBody>
                    <a:bodyPr/>
                    <a:lstStyle/>
                    <a:p>
                      <a:pPr marL="0" marR="0" algn="ctr">
                        <a:lnSpc>
                          <a:spcPct val="115000"/>
                        </a:lnSpc>
                        <a:spcBef>
                          <a:spcPts val="0"/>
                        </a:spcBef>
                        <a:spcAft>
                          <a:spcPts val="0"/>
                        </a:spcAft>
                      </a:pPr>
                      <a:r>
                        <a:rPr lang="en-US" sz="1600" dirty="0">
                          <a:latin typeface="Times New Roman" panose="02020603050405020304" pitchFamily="18" charset="0"/>
                          <a:cs typeface="Times New Roman" panose="02020603050405020304" pitchFamily="18" charset="0"/>
                        </a:rPr>
                        <a:t>11.22</a:t>
                      </a:r>
                      <a:endParaRPr lang="en-US" sz="1600" dirty="0">
                        <a:latin typeface="Times New Roman" panose="02020603050405020304" pitchFamily="18" charset="0"/>
                        <a:ea typeface="Calibri"/>
                        <a:cs typeface="Times New Roman" panose="02020603050405020304" pitchFamily="18" charset="0"/>
                      </a:endParaRPr>
                    </a:p>
                  </a:txBody>
                  <a:tcPr marT="0" marB="0" anchor="b">
                    <a:solidFill>
                      <a:schemeClr val="accent1">
                        <a:lumMod val="20000"/>
                        <a:lumOff val="80000"/>
                      </a:schemeClr>
                    </a:solidFill>
                  </a:tcPr>
                </a:tc>
                <a:tc>
                  <a:txBody>
                    <a:bodyPr/>
                    <a:lstStyle/>
                    <a:p>
                      <a:pPr marL="0" marR="0" algn="r">
                        <a:lnSpc>
                          <a:spcPct val="115000"/>
                        </a:lnSpc>
                        <a:spcBef>
                          <a:spcPts val="0"/>
                        </a:spcBef>
                        <a:spcAft>
                          <a:spcPts val="0"/>
                        </a:spcAft>
                      </a:pPr>
                      <a:r>
                        <a:rPr lang="en-US" sz="1600" dirty="0">
                          <a:latin typeface="Times New Roman" panose="02020603050405020304" pitchFamily="18" charset="0"/>
                          <a:cs typeface="Times New Roman" panose="02020603050405020304" pitchFamily="18" charset="0"/>
                        </a:rPr>
                        <a:t>3,421</a:t>
                      </a:r>
                      <a:endParaRPr lang="en-US" sz="1600" dirty="0">
                        <a:latin typeface="Times New Roman" panose="02020603050405020304" pitchFamily="18" charset="0"/>
                        <a:ea typeface="Calibri"/>
                        <a:cs typeface="Times New Roman" panose="02020603050405020304" pitchFamily="18" charset="0"/>
                      </a:endParaRPr>
                    </a:p>
                  </a:txBody>
                  <a:tcPr marT="0" marB="0" anchor="b">
                    <a:solidFill>
                      <a:schemeClr val="accent1">
                        <a:lumMod val="20000"/>
                        <a:lumOff val="80000"/>
                      </a:schemeClr>
                    </a:solidFill>
                  </a:tcPr>
                </a:tc>
                <a:tc>
                  <a:txBody>
                    <a:bodyPr/>
                    <a:lstStyle/>
                    <a:p>
                      <a:pPr marL="0" marR="0" algn="ctr">
                        <a:lnSpc>
                          <a:spcPct val="115000"/>
                        </a:lnSpc>
                        <a:spcBef>
                          <a:spcPts val="0"/>
                        </a:spcBef>
                        <a:spcAft>
                          <a:spcPts val="0"/>
                        </a:spcAft>
                      </a:pPr>
                      <a:r>
                        <a:rPr lang="en-US" sz="1600" dirty="0">
                          <a:latin typeface="Times New Roman" panose="02020603050405020304" pitchFamily="18" charset="0"/>
                          <a:cs typeface="Times New Roman" panose="02020603050405020304" pitchFamily="18" charset="0"/>
                        </a:rPr>
                        <a:t>230</a:t>
                      </a:r>
                      <a:endParaRPr lang="en-US" sz="1600" dirty="0">
                        <a:latin typeface="Times New Roman" panose="02020603050405020304" pitchFamily="18" charset="0"/>
                        <a:ea typeface="Calibri"/>
                        <a:cs typeface="Times New Roman" panose="02020603050405020304" pitchFamily="18" charset="0"/>
                      </a:endParaRPr>
                    </a:p>
                  </a:txBody>
                  <a:tcPr marT="0" marB="0" anchor="b">
                    <a:solidFill>
                      <a:schemeClr val="accent1">
                        <a:lumMod val="20000"/>
                        <a:lumOff val="80000"/>
                      </a:schemeClr>
                    </a:solidFill>
                  </a:tcPr>
                </a:tc>
              </a:tr>
              <a:tr h="262212">
                <a:tc>
                  <a:txBody>
                    <a:bodyPr/>
                    <a:lstStyle/>
                    <a:p>
                      <a:pPr marL="0" marR="0" algn="ctr">
                        <a:lnSpc>
                          <a:spcPct val="115000"/>
                        </a:lnSpc>
                        <a:spcBef>
                          <a:spcPts val="0"/>
                        </a:spcBef>
                        <a:spcAft>
                          <a:spcPts val="0"/>
                        </a:spcAft>
                      </a:pPr>
                      <a:r>
                        <a:rPr lang="en-US" sz="1600" dirty="0"/>
                        <a:t>8</a:t>
                      </a:r>
                      <a:endParaRPr lang="en-US" sz="1600" dirty="0">
                        <a:latin typeface="Calibri"/>
                        <a:ea typeface="Calibri"/>
                        <a:cs typeface="Latha"/>
                      </a:endParaRPr>
                    </a:p>
                  </a:txBody>
                  <a:tcPr marT="0" marB="0" anchor="b">
                    <a:solidFill>
                      <a:schemeClr val="accent1">
                        <a:lumMod val="20000"/>
                        <a:lumOff val="80000"/>
                      </a:schemeClr>
                    </a:solidFill>
                  </a:tcPr>
                </a:tc>
                <a:tc>
                  <a:txBody>
                    <a:bodyPr/>
                    <a:lstStyle/>
                    <a:p>
                      <a:pPr marL="0" marR="0" algn="l">
                        <a:lnSpc>
                          <a:spcPct val="115000"/>
                        </a:lnSpc>
                        <a:spcBef>
                          <a:spcPts val="0"/>
                        </a:spcBef>
                        <a:spcAft>
                          <a:spcPts val="0"/>
                        </a:spcAft>
                      </a:pPr>
                      <a:r>
                        <a:rPr lang="si-LK" sz="1600" dirty="0" smtClean="0">
                          <a:latin typeface="+mn-lt"/>
                          <a:ea typeface="+mn-ea"/>
                          <a:cs typeface="+mn-cs"/>
                        </a:rPr>
                        <a:t>ඕපනායක</a:t>
                      </a:r>
                      <a:endParaRPr lang="en-US" sz="1600" dirty="0">
                        <a:latin typeface="Calibri"/>
                        <a:ea typeface="Calibri"/>
                        <a:cs typeface="Latha"/>
                      </a:endParaRPr>
                    </a:p>
                  </a:txBody>
                  <a:tcPr marT="0" marB="0" anchor="b">
                    <a:solidFill>
                      <a:schemeClr val="accent1">
                        <a:lumMod val="20000"/>
                        <a:lumOff val="80000"/>
                      </a:schemeClr>
                    </a:solidFill>
                  </a:tcPr>
                </a:tc>
                <a:tc>
                  <a:txBody>
                    <a:bodyPr/>
                    <a:lstStyle/>
                    <a:p>
                      <a:pPr marL="0" marR="0" algn="ctr">
                        <a:lnSpc>
                          <a:spcPct val="115000"/>
                        </a:lnSpc>
                        <a:spcBef>
                          <a:spcPts val="0"/>
                        </a:spcBef>
                        <a:spcAft>
                          <a:spcPts val="0"/>
                        </a:spcAft>
                      </a:pPr>
                      <a:r>
                        <a:rPr lang="en-US" sz="1600" dirty="0">
                          <a:latin typeface="Times New Roman" panose="02020603050405020304" pitchFamily="18" charset="0"/>
                          <a:cs typeface="Times New Roman" panose="02020603050405020304" pitchFamily="18" charset="0"/>
                        </a:rPr>
                        <a:t>11.5</a:t>
                      </a:r>
                      <a:endParaRPr lang="en-US" sz="1600" dirty="0">
                        <a:latin typeface="Times New Roman" panose="02020603050405020304" pitchFamily="18" charset="0"/>
                        <a:ea typeface="Calibri"/>
                        <a:cs typeface="Times New Roman" panose="02020603050405020304" pitchFamily="18" charset="0"/>
                      </a:endParaRPr>
                    </a:p>
                  </a:txBody>
                  <a:tcPr marT="0" marB="0" anchor="b">
                    <a:solidFill>
                      <a:schemeClr val="accent1">
                        <a:lumMod val="20000"/>
                        <a:lumOff val="80000"/>
                      </a:schemeClr>
                    </a:solidFill>
                  </a:tcPr>
                </a:tc>
                <a:tc>
                  <a:txBody>
                    <a:bodyPr/>
                    <a:lstStyle/>
                    <a:p>
                      <a:pPr marL="0" marR="0" algn="r">
                        <a:lnSpc>
                          <a:spcPct val="115000"/>
                        </a:lnSpc>
                        <a:spcBef>
                          <a:spcPts val="0"/>
                        </a:spcBef>
                        <a:spcAft>
                          <a:spcPts val="0"/>
                        </a:spcAft>
                      </a:pPr>
                      <a:r>
                        <a:rPr lang="en-US" sz="1600" dirty="0">
                          <a:latin typeface="Times New Roman" panose="02020603050405020304" pitchFamily="18" charset="0"/>
                          <a:cs typeface="Times New Roman" panose="02020603050405020304" pitchFamily="18" charset="0"/>
                        </a:rPr>
                        <a:t>3,027</a:t>
                      </a:r>
                      <a:endParaRPr lang="en-US" sz="1600" dirty="0">
                        <a:latin typeface="Times New Roman" panose="02020603050405020304" pitchFamily="18" charset="0"/>
                        <a:ea typeface="Calibri"/>
                        <a:cs typeface="Times New Roman" panose="02020603050405020304" pitchFamily="18" charset="0"/>
                      </a:endParaRPr>
                    </a:p>
                  </a:txBody>
                  <a:tcPr marT="0" marB="0" anchor="b">
                    <a:solidFill>
                      <a:schemeClr val="accent1">
                        <a:lumMod val="20000"/>
                        <a:lumOff val="80000"/>
                      </a:schemeClr>
                    </a:solidFill>
                  </a:tcPr>
                </a:tc>
                <a:tc>
                  <a:txBody>
                    <a:bodyPr/>
                    <a:lstStyle/>
                    <a:p>
                      <a:pPr marL="0" marR="0" algn="ctr">
                        <a:lnSpc>
                          <a:spcPct val="115000"/>
                        </a:lnSpc>
                        <a:spcBef>
                          <a:spcPts val="0"/>
                        </a:spcBef>
                        <a:spcAft>
                          <a:spcPts val="0"/>
                        </a:spcAft>
                      </a:pPr>
                      <a:r>
                        <a:rPr lang="en-US" sz="1600" dirty="0">
                          <a:latin typeface="Times New Roman" panose="02020603050405020304" pitchFamily="18" charset="0"/>
                          <a:cs typeface="Times New Roman" panose="02020603050405020304" pitchFamily="18" charset="0"/>
                        </a:rPr>
                        <a:t>256</a:t>
                      </a:r>
                      <a:endParaRPr lang="en-US" sz="1600" dirty="0">
                        <a:latin typeface="Times New Roman" panose="02020603050405020304" pitchFamily="18" charset="0"/>
                        <a:ea typeface="Calibri"/>
                        <a:cs typeface="Times New Roman" panose="02020603050405020304" pitchFamily="18" charset="0"/>
                      </a:endParaRPr>
                    </a:p>
                  </a:txBody>
                  <a:tcPr marT="0" marB="0" anchor="b">
                    <a:solidFill>
                      <a:schemeClr val="accent1">
                        <a:lumMod val="20000"/>
                        <a:lumOff val="80000"/>
                      </a:schemeClr>
                    </a:solidFill>
                  </a:tcPr>
                </a:tc>
              </a:tr>
              <a:tr h="262212">
                <a:tc>
                  <a:txBody>
                    <a:bodyPr/>
                    <a:lstStyle/>
                    <a:p>
                      <a:pPr marL="0" marR="0" algn="ctr">
                        <a:lnSpc>
                          <a:spcPct val="115000"/>
                        </a:lnSpc>
                        <a:spcBef>
                          <a:spcPts val="0"/>
                        </a:spcBef>
                        <a:spcAft>
                          <a:spcPts val="0"/>
                        </a:spcAft>
                      </a:pPr>
                      <a:r>
                        <a:rPr lang="en-US" sz="1600" dirty="0"/>
                        <a:t>9</a:t>
                      </a:r>
                      <a:endParaRPr lang="en-US" sz="1600" dirty="0">
                        <a:latin typeface="Calibri"/>
                        <a:ea typeface="Calibri"/>
                        <a:cs typeface="Latha"/>
                      </a:endParaRPr>
                    </a:p>
                  </a:txBody>
                  <a:tcPr marT="0" marB="0" anchor="b">
                    <a:solidFill>
                      <a:schemeClr val="accent1">
                        <a:lumMod val="20000"/>
                        <a:lumOff val="80000"/>
                      </a:schemeClr>
                    </a:solidFill>
                  </a:tcPr>
                </a:tc>
                <a:tc>
                  <a:txBody>
                    <a:bodyPr/>
                    <a:lstStyle/>
                    <a:p>
                      <a:pPr marL="0" marR="0" algn="l">
                        <a:lnSpc>
                          <a:spcPct val="115000"/>
                        </a:lnSpc>
                        <a:spcBef>
                          <a:spcPts val="0"/>
                        </a:spcBef>
                        <a:spcAft>
                          <a:spcPts val="0"/>
                        </a:spcAft>
                      </a:pPr>
                      <a:r>
                        <a:rPr lang="si-LK" sz="1600" dirty="0" smtClean="0"/>
                        <a:t>නිවිතිගල</a:t>
                      </a:r>
                      <a:endParaRPr lang="en-US" sz="1600" dirty="0">
                        <a:latin typeface="Calibri"/>
                        <a:ea typeface="Calibri"/>
                        <a:cs typeface="Latha"/>
                      </a:endParaRPr>
                    </a:p>
                  </a:txBody>
                  <a:tcPr marT="0" marB="0" anchor="b">
                    <a:solidFill>
                      <a:schemeClr val="accent1">
                        <a:lumMod val="20000"/>
                        <a:lumOff val="80000"/>
                      </a:schemeClr>
                    </a:solidFill>
                  </a:tcPr>
                </a:tc>
                <a:tc>
                  <a:txBody>
                    <a:bodyPr/>
                    <a:lstStyle/>
                    <a:p>
                      <a:pPr marL="0" marR="0" algn="ctr">
                        <a:lnSpc>
                          <a:spcPct val="115000"/>
                        </a:lnSpc>
                        <a:spcBef>
                          <a:spcPts val="0"/>
                        </a:spcBef>
                        <a:spcAft>
                          <a:spcPts val="0"/>
                        </a:spcAft>
                      </a:pPr>
                      <a:r>
                        <a:rPr lang="en-US" sz="1600" dirty="0">
                          <a:latin typeface="Times New Roman" panose="02020603050405020304" pitchFamily="18" charset="0"/>
                          <a:cs typeface="Times New Roman" panose="02020603050405020304" pitchFamily="18" charset="0"/>
                        </a:rPr>
                        <a:t>11.96</a:t>
                      </a:r>
                      <a:endParaRPr lang="en-US" sz="1600" dirty="0">
                        <a:latin typeface="Times New Roman" panose="02020603050405020304" pitchFamily="18" charset="0"/>
                        <a:ea typeface="Calibri"/>
                        <a:cs typeface="Times New Roman" panose="02020603050405020304" pitchFamily="18" charset="0"/>
                      </a:endParaRPr>
                    </a:p>
                  </a:txBody>
                  <a:tcPr marT="0" marB="0" anchor="b">
                    <a:solidFill>
                      <a:schemeClr val="accent1">
                        <a:lumMod val="20000"/>
                        <a:lumOff val="80000"/>
                      </a:schemeClr>
                    </a:solidFill>
                  </a:tcPr>
                </a:tc>
                <a:tc>
                  <a:txBody>
                    <a:bodyPr/>
                    <a:lstStyle/>
                    <a:p>
                      <a:pPr marL="0" marR="0" algn="r">
                        <a:lnSpc>
                          <a:spcPct val="115000"/>
                        </a:lnSpc>
                        <a:spcBef>
                          <a:spcPts val="0"/>
                        </a:spcBef>
                        <a:spcAft>
                          <a:spcPts val="0"/>
                        </a:spcAft>
                      </a:pPr>
                      <a:r>
                        <a:rPr lang="en-US" sz="1600" dirty="0">
                          <a:latin typeface="Times New Roman" panose="02020603050405020304" pitchFamily="18" charset="0"/>
                          <a:cs typeface="Times New Roman" panose="02020603050405020304" pitchFamily="18" charset="0"/>
                        </a:rPr>
                        <a:t>7,116</a:t>
                      </a:r>
                      <a:endParaRPr lang="en-US" sz="1600" dirty="0">
                        <a:latin typeface="Times New Roman" panose="02020603050405020304" pitchFamily="18" charset="0"/>
                        <a:ea typeface="Calibri"/>
                        <a:cs typeface="Times New Roman" panose="02020603050405020304" pitchFamily="18" charset="0"/>
                      </a:endParaRPr>
                    </a:p>
                  </a:txBody>
                  <a:tcPr marT="0" marB="0" anchor="b">
                    <a:solidFill>
                      <a:schemeClr val="accent1">
                        <a:lumMod val="20000"/>
                        <a:lumOff val="80000"/>
                      </a:schemeClr>
                    </a:solidFill>
                  </a:tcPr>
                </a:tc>
                <a:tc>
                  <a:txBody>
                    <a:bodyPr/>
                    <a:lstStyle/>
                    <a:p>
                      <a:pPr marL="0" marR="0" algn="ctr">
                        <a:lnSpc>
                          <a:spcPct val="115000"/>
                        </a:lnSpc>
                        <a:spcBef>
                          <a:spcPts val="0"/>
                        </a:spcBef>
                        <a:spcAft>
                          <a:spcPts val="0"/>
                        </a:spcAft>
                      </a:pPr>
                      <a:r>
                        <a:rPr lang="en-US" sz="1600" dirty="0">
                          <a:latin typeface="Times New Roman" panose="02020603050405020304" pitchFamily="18" charset="0"/>
                          <a:cs typeface="Times New Roman" panose="02020603050405020304" pitchFamily="18" charset="0"/>
                        </a:rPr>
                        <a:t>266</a:t>
                      </a:r>
                      <a:endParaRPr lang="en-US" sz="1600" dirty="0">
                        <a:latin typeface="Times New Roman" panose="02020603050405020304" pitchFamily="18" charset="0"/>
                        <a:ea typeface="Calibri"/>
                        <a:cs typeface="Times New Roman" panose="02020603050405020304" pitchFamily="18" charset="0"/>
                      </a:endParaRPr>
                    </a:p>
                  </a:txBody>
                  <a:tcPr marT="0" marB="0" anchor="b">
                    <a:solidFill>
                      <a:schemeClr val="accent1">
                        <a:lumMod val="20000"/>
                        <a:lumOff val="80000"/>
                      </a:schemeClr>
                    </a:solidFill>
                  </a:tcPr>
                </a:tc>
              </a:tr>
              <a:tr h="262212">
                <a:tc>
                  <a:txBody>
                    <a:bodyPr/>
                    <a:lstStyle/>
                    <a:p>
                      <a:pPr marL="0" marR="0" algn="ctr">
                        <a:lnSpc>
                          <a:spcPct val="115000"/>
                        </a:lnSpc>
                        <a:spcBef>
                          <a:spcPts val="0"/>
                        </a:spcBef>
                        <a:spcAft>
                          <a:spcPts val="0"/>
                        </a:spcAft>
                      </a:pPr>
                      <a:r>
                        <a:rPr lang="en-US" sz="1600" dirty="0"/>
                        <a:t>10</a:t>
                      </a:r>
                      <a:endParaRPr lang="en-US" sz="1600" dirty="0">
                        <a:latin typeface="Calibri"/>
                        <a:ea typeface="Calibri"/>
                        <a:cs typeface="Latha"/>
                      </a:endParaRPr>
                    </a:p>
                  </a:txBody>
                  <a:tcPr marT="0" marB="0" anchor="b">
                    <a:solidFill>
                      <a:schemeClr val="accent1">
                        <a:lumMod val="20000"/>
                        <a:lumOff val="80000"/>
                      </a:schemeClr>
                    </a:solidFill>
                  </a:tcPr>
                </a:tc>
                <a:tc>
                  <a:txBody>
                    <a:bodyPr/>
                    <a:lstStyle/>
                    <a:p>
                      <a:pPr marL="0" marR="0" algn="l">
                        <a:lnSpc>
                          <a:spcPct val="115000"/>
                        </a:lnSpc>
                        <a:spcBef>
                          <a:spcPts val="0"/>
                        </a:spcBef>
                        <a:spcAft>
                          <a:spcPts val="0"/>
                        </a:spcAft>
                      </a:pPr>
                      <a:r>
                        <a:rPr lang="si-LK" sz="1600" dirty="0" smtClean="0"/>
                        <a:t>අයගම</a:t>
                      </a:r>
                      <a:endParaRPr lang="en-US" sz="1600" dirty="0">
                        <a:latin typeface="Calibri"/>
                        <a:ea typeface="Calibri"/>
                        <a:cs typeface="Latha"/>
                      </a:endParaRPr>
                    </a:p>
                  </a:txBody>
                  <a:tcPr marT="0" marB="0" anchor="b">
                    <a:solidFill>
                      <a:schemeClr val="accent1">
                        <a:lumMod val="20000"/>
                        <a:lumOff val="80000"/>
                      </a:schemeClr>
                    </a:solidFill>
                  </a:tcPr>
                </a:tc>
                <a:tc>
                  <a:txBody>
                    <a:bodyPr/>
                    <a:lstStyle/>
                    <a:p>
                      <a:pPr marL="0" marR="0" algn="ctr">
                        <a:lnSpc>
                          <a:spcPct val="115000"/>
                        </a:lnSpc>
                        <a:spcBef>
                          <a:spcPts val="0"/>
                        </a:spcBef>
                        <a:spcAft>
                          <a:spcPts val="0"/>
                        </a:spcAft>
                      </a:pPr>
                      <a:r>
                        <a:rPr lang="en-US" sz="1600" dirty="0">
                          <a:latin typeface="Times New Roman" panose="02020603050405020304" pitchFamily="18" charset="0"/>
                          <a:cs typeface="Times New Roman" panose="02020603050405020304" pitchFamily="18" charset="0"/>
                        </a:rPr>
                        <a:t>11.97</a:t>
                      </a:r>
                      <a:endParaRPr lang="en-US" sz="1600" dirty="0">
                        <a:latin typeface="Times New Roman" panose="02020603050405020304" pitchFamily="18" charset="0"/>
                        <a:ea typeface="Calibri"/>
                        <a:cs typeface="Times New Roman" panose="02020603050405020304" pitchFamily="18" charset="0"/>
                      </a:endParaRPr>
                    </a:p>
                  </a:txBody>
                  <a:tcPr marT="0" marB="0" anchor="b">
                    <a:solidFill>
                      <a:schemeClr val="accent1">
                        <a:lumMod val="20000"/>
                        <a:lumOff val="80000"/>
                      </a:schemeClr>
                    </a:solidFill>
                  </a:tcPr>
                </a:tc>
                <a:tc>
                  <a:txBody>
                    <a:bodyPr/>
                    <a:lstStyle/>
                    <a:p>
                      <a:pPr marL="0" marR="0" algn="r">
                        <a:lnSpc>
                          <a:spcPct val="115000"/>
                        </a:lnSpc>
                        <a:spcBef>
                          <a:spcPts val="0"/>
                        </a:spcBef>
                        <a:spcAft>
                          <a:spcPts val="0"/>
                        </a:spcAft>
                      </a:pPr>
                      <a:r>
                        <a:rPr lang="en-US" sz="1600" dirty="0">
                          <a:latin typeface="Times New Roman" panose="02020603050405020304" pitchFamily="18" charset="0"/>
                          <a:cs typeface="Times New Roman" panose="02020603050405020304" pitchFamily="18" charset="0"/>
                        </a:rPr>
                        <a:t>3,664</a:t>
                      </a:r>
                      <a:endParaRPr lang="en-US" sz="1600" dirty="0">
                        <a:latin typeface="Times New Roman" panose="02020603050405020304" pitchFamily="18" charset="0"/>
                        <a:ea typeface="Calibri"/>
                        <a:cs typeface="Times New Roman" panose="02020603050405020304" pitchFamily="18" charset="0"/>
                      </a:endParaRPr>
                    </a:p>
                  </a:txBody>
                  <a:tcPr marT="0" marB="0" anchor="b">
                    <a:solidFill>
                      <a:schemeClr val="accent1">
                        <a:lumMod val="20000"/>
                        <a:lumOff val="80000"/>
                      </a:schemeClr>
                    </a:solidFill>
                  </a:tcPr>
                </a:tc>
                <a:tc>
                  <a:txBody>
                    <a:bodyPr/>
                    <a:lstStyle/>
                    <a:p>
                      <a:pPr marL="0" marR="0" algn="ctr">
                        <a:lnSpc>
                          <a:spcPct val="115000"/>
                        </a:lnSpc>
                        <a:spcBef>
                          <a:spcPts val="0"/>
                        </a:spcBef>
                        <a:spcAft>
                          <a:spcPts val="0"/>
                        </a:spcAft>
                      </a:pPr>
                      <a:r>
                        <a:rPr lang="en-US" sz="1600" dirty="0">
                          <a:latin typeface="Times New Roman" panose="02020603050405020304" pitchFamily="18" charset="0"/>
                          <a:cs typeface="Times New Roman" panose="02020603050405020304" pitchFamily="18" charset="0"/>
                        </a:rPr>
                        <a:t>267</a:t>
                      </a:r>
                      <a:endParaRPr lang="en-US" sz="1600" dirty="0">
                        <a:latin typeface="Times New Roman" panose="02020603050405020304" pitchFamily="18" charset="0"/>
                        <a:ea typeface="Calibri"/>
                        <a:cs typeface="Times New Roman" panose="02020603050405020304" pitchFamily="18" charset="0"/>
                      </a:endParaRPr>
                    </a:p>
                  </a:txBody>
                  <a:tcPr marT="0" marB="0" anchor="b">
                    <a:solidFill>
                      <a:schemeClr val="accent1">
                        <a:lumMod val="20000"/>
                        <a:lumOff val="80000"/>
                      </a:schemeClr>
                    </a:solidFill>
                  </a:tcPr>
                </a:tc>
              </a:tr>
              <a:tr h="264787">
                <a:tc>
                  <a:txBody>
                    <a:bodyPr/>
                    <a:lstStyle/>
                    <a:p>
                      <a:pPr marL="0" marR="0" algn="ctr">
                        <a:lnSpc>
                          <a:spcPct val="115000"/>
                        </a:lnSpc>
                        <a:spcBef>
                          <a:spcPts val="0"/>
                        </a:spcBef>
                        <a:spcAft>
                          <a:spcPts val="0"/>
                        </a:spcAft>
                      </a:pPr>
                      <a:r>
                        <a:rPr lang="en-US" sz="1600" dirty="0"/>
                        <a:t>11</a:t>
                      </a:r>
                      <a:endParaRPr lang="en-US" sz="1600" dirty="0">
                        <a:latin typeface="Calibri"/>
                        <a:ea typeface="Calibri"/>
                        <a:cs typeface="Latha"/>
                      </a:endParaRPr>
                    </a:p>
                  </a:txBody>
                  <a:tcPr marT="0" marB="0" anchor="b">
                    <a:solidFill>
                      <a:schemeClr val="accent1">
                        <a:lumMod val="20000"/>
                        <a:lumOff val="80000"/>
                      </a:schemeClr>
                    </a:solidFill>
                  </a:tcPr>
                </a:tc>
                <a:tc>
                  <a:txBody>
                    <a:bodyPr/>
                    <a:lstStyle/>
                    <a:p>
                      <a:pPr marL="0" marR="0" algn="l">
                        <a:lnSpc>
                          <a:spcPct val="115000"/>
                        </a:lnSpc>
                        <a:spcBef>
                          <a:spcPts val="0"/>
                        </a:spcBef>
                        <a:spcAft>
                          <a:spcPts val="0"/>
                        </a:spcAft>
                      </a:pPr>
                      <a:r>
                        <a:rPr lang="si-LK" sz="1600" dirty="0" smtClean="0">
                          <a:latin typeface="+mn-lt"/>
                          <a:ea typeface="+mn-ea"/>
                          <a:cs typeface="+mn-cs"/>
                        </a:rPr>
                        <a:t>ගොඩකවෙල</a:t>
                      </a:r>
                      <a:endParaRPr lang="en-US" sz="1600" dirty="0">
                        <a:latin typeface="Calibri"/>
                        <a:ea typeface="Calibri"/>
                        <a:cs typeface="Latha"/>
                      </a:endParaRPr>
                    </a:p>
                  </a:txBody>
                  <a:tcPr marT="0" marB="0" anchor="b">
                    <a:solidFill>
                      <a:schemeClr val="accent1">
                        <a:lumMod val="20000"/>
                        <a:lumOff val="80000"/>
                      </a:schemeClr>
                    </a:solidFill>
                  </a:tcPr>
                </a:tc>
                <a:tc>
                  <a:txBody>
                    <a:bodyPr/>
                    <a:lstStyle/>
                    <a:p>
                      <a:pPr marL="0" marR="0" algn="ctr">
                        <a:lnSpc>
                          <a:spcPct val="115000"/>
                        </a:lnSpc>
                        <a:spcBef>
                          <a:spcPts val="0"/>
                        </a:spcBef>
                        <a:spcAft>
                          <a:spcPts val="0"/>
                        </a:spcAft>
                      </a:pPr>
                      <a:r>
                        <a:rPr lang="en-US" sz="1600" dirty="0">
                          <a:latin typeface="Times New Roman" panose="02020603050405020304" pitchFamily="18" charset="0"/>
                          <a:cs typeface="Times New Roman" panose="02020603050405020304" pitchFamily="18" charset="0"/>
                        </a:rPr>
                        <a:t>12.12</a:t>
                      </a:r>
                      <a:endParaRPr lang="en-US" sz="1600" dirty="0">
                        <a:latin typeface="Times New Roman" panose="02020603050405020304" pitchFamily="18" charset="0"/>
                        <a:ea typeface="Calibri"/>
                        <a:cs typeface="Times New Roman" panose="02020603050405020304" pitchFamily="18" charset="0"/>
                      </a:endParaRPr>
                    </a:p>
                  </a:txBody>
                  <a:tcPr marT="0" marB="0" anchor="b">
                    <a:solidFill>
                      <a:schemeClr val="accent1">
                        <a:lumMod val="20000"/>
                        <a:lumOff val="80000"/>
                      </a:schemeClr>
                    </a:solidFill>
                  </a:tcPr>
                </a:tc>
                <a:tc>
                  <a:txBody>
                    <a:bodyPr/>
                    <a:lstStyle/>
                    <a:p>
                      <a:pPr marL="0" marR="0" algn="r">
                        <a:lnSpc>
                          <a:spcPct val="115000"/>
                        </a:lnSpc>
                        <a:spcBef>
                          <a:spcPts val="0"/>
                        </a:spcBef>
                        <a:spcAft>
                          <a:spcPts val="0"/>
                        </a:spcAft>
                      </a:pPr>
                      <a:r>
                        <a:rPr lang="en-US" sz="1600" dirty="0">
                          <a:latin typeface="Times New Roman" panose="02020603050405020304" pitchFamily="18" charset="0"/>
                          <a:cs typeface="Times New Roman" panose="02020603050405020304" pitchFamily="18" charset="0"/>
                        </a:rPr>
                        <a:t>9,128</a:t>
                      </a:r>
                      <a:endParaRPr lang="en-US" sz="1600" dirty="0">
                        <a:latin typeface="Times New Roman" panose="02020603050405020304" pitchFamily="18" charset="0"/>
                        <a:ea typeface="Calibri"/>
                        <a:cs typeface="Times New Roman" panose="02020603050405020304" pitchFamily="18" charset="0"/>
                      </a:endParaRPr>
                    </a:p>
                  </a:txBody>
                  <a:tcPr marT="0" marB="0" anchor="b">
                    <a:solidFill>
                      <a:schemeClr val="accent1">
                        <a:lumMod val="20000"/>
                        <a:lumOff val="80000"/>
                      </a:schemeClr>
                    </a:solidFill>
                  </a:tcPr>
                </a:tc>
                <a:tc>
                  <a:txBody>
                    <a:bodyPr/>
                    <a:lstStyle/>
                    <a:p>
                      <a:pPr marL="0" marR="0" algn="ctr">
                        <a:lnSpc>
                          <a:spcPct val="115000"/>
                        </a:lnSpc>
                        <a:spcBef>
                          <a:spcPts val="0"/>
                        </a:spcBef>
                        <a:spcAft>
                          <a:spcPts val="0"/>
                        </a:spcAft>
                      </a:pPr>
                      <a:r>
                        <a:rPr lang="en-US" sz="1600" dirty="0">
                          <a:latin typeface="Times New Roman" panose="02020603050405020304" pitchFamily="18" charset="0"/>
                          <a:cs typeface="Times New Roman" panose="02020603050405020304" pitchFamily="18" charset="0"/>
                        </a:rPr>
                        <a:t>268</a:t>
                      </a:r>
                      <a:endParaRPr lang="en-US" sz="1600" dirty="0">
                        <a:latin typeface="Times New Roman" panose="02020603050405020304" pitchFamily="18" charset="0"/>
                        <a:ea typeface="Calibri"/>
                        <a:cs typeface="Times New Roman" panose="02020603050405020304" pitchFamily="18" charset="0"/>
                      </a:endParaRPr>
                    </a:p>
                  </a:txBody>
                  <a:tcPr marT="0" marB="0" anchor="b">
                    <a:solidFill>
                      <a:schemeClr val="accent1">
                        <a:lumMod val="20000"/>
                        <a:lumOff val="80000"/>
                      </a:schemeClr>
                    </a:solidFill>
                  </a:tcPr>
                </a:tc>
              </a:tr>
              <a:tr h="262212">
                <a:tc>
                  <a:txBody>
                    <a:bodyPr/>
                    <a:lstStyle/>
                    <a:p>
                      <a:pPr marL="0" marR="0" algn="ctr">
                        <a:lnSpc>
                          <a:spcPct val="115000"/>
                        </a:lnSpc>
                        <a:spcBef>
                          <a:spcPts val="0"/>
                        </a:spcBef>
                        <a:spcAft>
                          <a:spcPts val="0"/>
                        </a:spcAft>
                      </a:pPr>
                      <a:r>
                        <a:rPr lang="en-US" sz="1600" dirty="0"/>
                        <a:t>12</a:t>
                      </a:r>
                      <a:endParaRPr lang="en-US" sz="1600" dirty="0">
                        <a:latin typeface="Calibri"/>
                        <a:ea typeface="Calibri"/>
                        <a:cs typeface="Latha"/>
                      </a:endParaRPr>
                    </a:p>
                  </a:txBody>
                  <a:tcPr marT="0" marB="0" anchor="b">
                    <a:solidFill>
                      <a:schemeClr val="accent1">
                        <a:lumMod val="20000"/>
                        <a:lumOff val="80000"/>
                      </a:schemeClr>
                    </a:solidFill>
                  </a:tcPr>
                </a:tc>
                <a:tc>
                  <a:txBody>
                    <a:bodyPr/>
                    <a:lstStyle/>
                    <a:p>
                      <a:pPr marL="0" marR="0" algn="l">
                        <a:lnSpc>
                          <a:spcPct val="115000"/>
                        </a:lnSpc>
                        <a:spcBef>
                          <a:spcPts val="0"/>
                        </a:spcBef>
                        <a:spcAft>
                          <a:spcPts val="0"/>
                        </a:spcAft>
                      </a:pPr>
                      <a:r>
                        <a:rPr lang="si-LK" sz="1600" dirty="0" smtClean="0"/>
                        <a:t>පැල්මඩුල්ල</a:t>
                      </a:r>
                      <a:endParaRPr lang="en-US" sz="1600" dirty="0">
                        <a:latin typeface="Calibri"/>
                        <a:ea typeface="Calibri"/>
                        <a:cs typeface="Latha"/>
                      </a:endParaRPr>
                    </a:p>
                  </a:txBody>
                  <a:tcPr marT="0" marB="0" anchor="b">
                    <a:solidFill>
                      <a:schemeClr val="accent1">
                        <a:lumMod val="20000"/>
                        <a:lumOff val="80000"/>
                      </a:schemeClr>
                    </a:solidFill>
                  </a:tcPr>
                </a:tc>
                <a:tc>
                  <a:txBody>
                    <a:bodyPr/>
                    <a:lstStyle/>
                    <a:p>
                      <a:pPr marL="0" marR="0" algn="ctr">
                        <a:lnSpc>
                          <a:spcPct val="115000"/>
                        </a:lnSpc>
                        <a:spcBef>
                          <a:spcPts val="0"/>
                        </a:spcBef>
                        <a:spcAft>
                          <a:spcPts val="0"/>
                        </a:spcAft>
                      </a:pPr>
                      <a:r>
                        <a:rPr lang="en-US" sz="1600" dirty="0">
                          <a:latin typeface="Times New Roman" panose="02020603050405020304" pitchFamily="18" charset="0"/>
                          <a:cs typeface="Times New Roman" panose="02020603050405020304" pitchFamily="18" charset="0"/>
                        </a:rPr>
                        <a:t>12.16</a:t>
                      </a:r>
                      <a:endParaRPr lang="en-US" sz="1600" dirty="0">
                        <a:latin typeface="Times New Roman" panose="02020603050405020304" pitchFamily="18" charset="0"/>
                        <a:ea typeface="Calibri"/>
                        <a:cs typeface="Times New Roman" panose="02020603050405020304" pitchFamily="18" charset="0"/>
                      </a:endParaRPr>
                    </a:p>
                  </a:txBody>
                  <a:tcPr marT="0" marB="0" anchor="b">
                    <a:solidFill>
                      <a:schemeClr val="accent1">
                        <a:lumMod val="20000"/>
                        <a:lumOff val="80000"/>
                      </a:schemeClr>
                    </a:solidFill>
                  </a:tcPr>
                </a:tc>
                <a:tc>
                  <a:txBody>
                    <a:bodyPr/>
                    <a:lstStyle/>
                    <a:p>
                      <a:pPr marL="0" marR="0" algn="r">
                        <a:lnSpc>
                          <a:spcPct val="115000"/>
                        </a:lnSpc>
                        <a:spcBef>
                          <a:spcPts val="0"/>
                        </a:spcBef>
                        <a:spcAft>
                          <a:spcPts val="0"/>
                        </a:spcAft>
                      </a:pPr>
                      <a:r>
                        <a:rPr lang="en-US" sz="1600" dirty="0">
                          <a:latin typeface="Times New Roman" panose="02020603050405020304" pitchFamily="18" charset="0"/>
                          <a:cs typeface="Times New Roman" panose="02020603050405020304" pitchFamily="18" charset="0"/>
                        </a:rPr>
                        <a:t>10,776</a:t>
                      </a:r>
                      <a:endParaRPr lang="en-US" sz="1600" dirty="0">
                        <a:latin typeface="Times New Roman" panose="02020603050405020304" pitchFamily="18" charset="0"/>
                        <a:ea typeface="Calibri"/>
                        <a:cs typeface="Times New Roman" panose="02020603050405020304" pitchFamily="18" charset="0"/>
                      </a:endParaRPr>
                    </a:p>
                  </a:txBody>
                  <a:tcPr marT="0" marB="0" anchor="b">
                    <a:solidFill>
                      <a:schemeClr val="accent1">
                        <a:lumMod val="20000"/>
                        <a:lumOff val="80000"/>
                      </a:schemeClr>
                    </a:solidFill>
                  </a:tcPr>
                </a:tc>
                <a:tc>
                  <a:txBody>
                    <a:bodyPr/>
                    <a:lstStyle/>
                    <a:p>
                      <a:pPr marL="0" marR="0" algn="ctr">
                        <a:lnSpc>
                          <a:spcPct val="115000"/>
                        </a:lnSpc>
                        <a:spcBef>
                          <a:spcPts val="0"/>
                        </a:spcBef>
                        <a:spcAft>
                          <a:spcPts val="0"/>
                        </a:spcAft>
                      </a:pPr>
                      <a:r>
                        <a:rPr lang="en-US" sz="1600" dirty="0">
                          <a:latin typeface="Times New Roman" panose="02020603050405020304" pitchFamily="18" charset="0"/>
                          <a:cs typeface="Times New Roman" panose="02020603050405020304" pitchFamily="18" charset="0"/>
                        </a:rPr>
                        <a:t>269</a:t>
                      </a:r>
                      <a:endParaRPr lang="en-US" sz="1600" dirty="0">
                        <a:latin typeface="Times New Roman" panose="02020603050405020304" pitchFamily="18" charset="0"/>
                        <a:ea typeface="Calibri"/>
                        <a:cs typeface="Times New Roman" panose="02020603050405020304" pitchFamily="18" charset="0"/>
                      </a:endParaRPr>
                    </a:p>
                  </a:txBody>
                  <a:tcPr marT="0" marB="0" anchor="b">
                    <a:solidFill>
                      <a:schemeClr val="accent1">
                        <a:lumMod val="20000"/>
                        <a:lumOff val="80000"/>
                      </a:schemeClr>
                    </a:solidFill>
                  </a:tcPr>
                </a:tc>
              </a:tr>
              <a:tr h="262212">
                <a:tc>
                  <a:txBody>
                    <a:bodyPr/>
                    <a:lstStyle/>
                    <a:p>
                      <a:pPr marL="0" marR="0" algn="ctr">
                        <a:lnSpc>
                          <a:spcPct val="115000"/>
                        </a:lnSpc>
                        <a:spcBef>
                          <a:spcPts val="0"/>
                        </a:spcBef>
                        <a:spcAft>
                          <a:spcPts val="0"/>
                        </a:spcAft>
                      </a:pPr>
                      <a:r>
                        <a:rPr lang="en-US" sz="1600" dirty="0"/>
                        <a:t>13</a:t>
                      </a:r>
                      <a:endParaRPr lang="en-US" sz="1600" dirty="0">
                        <a:latin typeface="Calibri"/>
                        <a:ea typeface="Calibri"/>
                        <a:cs typeface="Latha"/>
                      </a:endParaRPr>
                    </a:p>
                  </a:txBody>
                  <a:tcPr marT="0" marB="0" anchor="b">
                    <a:solidFill>
                      <a:schemeClr val="accent1">
                        <a:lumMod val="20000"/>
                        <a:lumOff val="80000"/>
                      </a:schemeClr>
                    </a:solidFill>
                  </a:tcPr>
                </a:tc>
                <a:tc>
                  <a:txBody>
                    <a:bodyPr/>
                    <a:lstStyle/>
                    <a:p>
                      <a:pPr marL="0" marR="0" algn="l">
                        <a:lnSpc>
                          <a:spcPct val="115000"/>
                        </a:lnSpc>
                        <a:spcBef>
                          <a:spcPts val="0"/>
                        </a:spcBef>
                        <a:spcAft>
                          <a:spcPts val="0"/>
                        </a:spcAft>
                      </a:pPr>
                      <a:r>
                        <a:rPr lang="si-LK" sz="1600" dirty="0" smtClean="0">
                          <a:latin typeface="+mn-lt"/>
                          <a:ea typeface="+mn-ea"/>
                          <a:cs typeface="+mn-cs"/>
                        </a:rPr>
                        <a:t>ඇලපාත</a:t>
                      </a:r>
                      <a:endParaRPr lang="en-US" sz="1600" dirty="0">
                        <a:latin typeface="Calibri"/>
                        <a:ea typeface="Calibri"/>
                        <a:cs typeface="Latha"/>
                      </a:endParaRPr>
                    </a:p>
                  </a:txBody>
                  <a:tcPr marT="0" marB="0" anchor="b">
                    <a:solidFill>
                      <a:schemeClr val="accent1">
                        <a:lumMod val="20000"/>
                        <a:lumOff val="80000"/>
                      </a:schemeClr>
                    </a:solidFill>
                  </a:tcPr>
                </a:tc>
                <a:tc>
                  <a:txBody>
                    <a:bodyPr/>
                    <a:lstStyle/>
                    <a:p>
                      <a:pPr marL="0" marR="0" algn="ctr">
                        <a:lnSpc>
                          <a:spcPct val="115000"/>
                        </a:lnSpc>
                        <a:spcBef>
                          <a:spcPts val="0"/>
                        </a:spcBef>
                        <a:spcAft>
                          <a:spcPts val="0"/>
                        </a:spcAft>
                      </a:pPr>
                      <a:r>
                        <a:rPr lang="en-US" sz="1600" dirty="0">
                          <a:latin typeface="Times New Roman" panose="02020603050405020304" pitchFamily="18" charset="0"/>
                          <a:cs typeface="Times New Roman" panose="02020603050405020304" pitchFamily="18" charset="0"/>
                        </a:rPr>
                        <a:t>12.25</a:t>
                      </a:r>
                      <a:endParaRPr lang="en-US" sz="1600" dirty="0">
                        <a:latin typeface="Times New Roman" panose="02020603050405020304" pitchFamily="18" charset="0"/>
                        <a:ea typeface="Calibri"/>
                        <a:cs typeface="Times New Roman" panose="02020603050405020304" pitchFamily="18" charset="0"/>
                      </a:endParaRPr>
                    </a:p>
                  </a:txBody>
                  <a:tcPr marT="0" marB="0" anchor="b">
                    <a:solidFill>
                      <a:schemeClr val="accent1">
                        <a:lumMod val="20000"/>
                        <a:lumOff val="80000"/>
                      </a:schemeClr>
                    </a:solidFill>
                  </a:tcPr>
                </a:tc>
                <a:tc>
                  <a:txBody>
                    <a:bodyPr/>
                    <a:lstStyle/>
                    <a:p>
                      <a:pPr marL="0" marR="0" algn="r">
                        <a:lnSpc>
                          <a:spcPct val="115000"/>
                        </a:lnSpc>
                        <a:spcBef>
                          <a:spcPts val="0"/>
                        </a:spcBef>
                        <a:spcAft>
                          <a:spcPts val="0"/>
                        </a:spcAft>
                      </a:pPr>
                      <a:r>
                        <a:rPr lang="en-US" sz="1600" dirty="0">
                          <a:latin typeface="Times New Roman" panose="02020603050405020304" pitchFamily="18" charset="0"/>
                          <a:cs typeface="Times New Roman" panose="02020603050405020304" pitchFamily="18" charset="0"/>
                        </a:rPr>
                        <a:t>4,603</a:t>
                      </a:r>
                      <a:endParaRPr lang="en-US" sz="1600" dirty="0">
                        <a:latin typeface="Times New Roman" panose="02020603050405020304" pitchFamily="18" charset="0"/>
                        <a:ea typeface="Calibri"/>
                        <a:cs typeface="Times New Roman" panose="02020603050405020304" pitchFamily="18" charset="0"/>
                      </a:endParaRPr>
                    </a:p>
                  </a:txBody>
                  <a:tcPr marT="0" marB="0" anchor="b">
                    <a:solidFill>
                      <a:schemeClr val="accent1">
                        <a:lumMod val="20000"/>
                        <a:lumOff val="80000"/>
                      </a:schemeClr>
                    </a:solidFill>
                  </a:tcPr>
                </a:tc>
                <a:tc>
                  <a:txBody>
                    <a:bodyPr/>
                    <a:lstStyle/>
                    <a:p>
                      <a:pPr marL="0" marR="0" algn="ctr">
                        <a:lnSpc>
                          <a:spcPct val="115000"/>
                        </a:lnSpc>
                        <a:spcBef>
                          <a:spcPts val="0"/>
                        </a:spcBef>
                        <a:spcAft>
                          <a:spcPts val="0"/>
                        </a:spcAft>
                      </a:pPr>
                      <a:r>
                        <a:rPr lang="en-US" sz="1600" dirty="0">
                          <a:latin typeface="Times New Roman" panose="02020603050405020304" pitchFamily="18" charset="0"/>
                          <a:cs typeface="Times New Roman" panose="02020603050405020304" pitchFamily="18" charset="0"/>
                        </a:rPr>
                        <a:t>271</a:t>
                      </a:r>
                      <a:endParaRPr lang="en-US" sz="1600" dirty="0">
                        <a:latin typeface="Times New Roman" panose="02020603050405020304" pitchFamily="18" charset="0"/>
                        <a:ea typeface="Calibri"/>
                        <a:cs typeface="Times New Roman" panose="02020603050405020304" pitchFamily="18" charset="0"/>
                      </a:endParaRPr>
                    </a:p>
                  </a:txBody>
                  <a:tcPr marT="0" marB="0" anchor="b">
                    <a:solidFill>
                      <a:schemeClr val="accent1">
                        <a:lumMod val="20000"/>
                        <a:lumOff val="80000"/>
                      </a:schemeClr>
                    </a:solidFill>
                  </a:tcPr>
                </a:tc>
              </a:tr>
              <a:tr h="262212">
                <a:tc>
                  <a:txBody>
                    <a:bodyPr/>
                    <a:lstStyle/>
                    <a:p>
                      <a:pPr marL="0" marR="0" algn="ctr">
                        <a:lnSpc>
                          <a:spcPct val="115000"/>
                        </a:lnSpc>
                        <a:spcBef>
                          <a:spcPts val="0"/>
                        </a:spcBef>
                        <a:spcAft>
                          <a:spcPts val="0"/>
                        </a:spcAft>
                      </a:pPr>
                      <a:r>
                        <a:rPr lang="en-US" sz="1600" dirty="0"/>
                        <a:t>14</a:t>
                      </a:r>
                      <a:endParaRPr lang="en-US" sz="1600" dirty="0">
                        <a:latin typeface="Calibri"/>
                        <a:ea typeface="Calibri"/>
                        <a:cs typeface="Latha"/>
                      </a:endParaRPr>
                    </a:p>
                  </a:txBody>
                  <a:tcPr marT="0" marB="0" anchor="b">
                    <a:solidFill>
                      <a:schemeClr val="accent1">
                        <a:lumMod val="20000"/>
                        <a:lumOff val="80000"/>
                      </a:schemeClr>
                    </a:solidFill>
                  </a:tcPr>
                </a:tc>
                <a:tc>
                  <a:txBody>
                    <a:bodyPr/>
                    <a:lstStyle/>
                    <a:p>
                      <a:pPr marL="0" marR="0" algn="l">
                        <a:lnSpc>
                          <a:spcPct val="115000"/>
                        </a:lnSpc>
                        <a:spcBef>
                          <a:spcPts val="0"/>
                        </a:spcBef>
                        <a:spcAft>
                          <a:spcPts val="0"/>
                        </a:spcAft>
                      </a:pPr>
                      <a:r>
                        <a:rPr lang="si-LK" sz="1600" dirty="0" smtClean="0"/>
                        <a:t>කුරුවිට</a:t>
                      </a:r>
                      <a:endParaRPr lang="en-US" sz="1600" dirty="0">
                        <a:latin typeface="Calibri"/>
                        <a:ea typeface="Calibri"/>
                        <a:cs typeface="Latha"/>
                      </a:endParaRPr>
                    </a:p>
                  </a:txBody>
                  <a:tcPr marT="0" marB="0" anchor="b">
                    <a:solidFill>
                      <a:schemeClr val="accent1">
                        <a:lumMod val="20000"/>
                        <a:lumOff val="80000"/>
                      </a:schemeClr>
                    </a:solidFill>
                  </a:tcPr>
                </a:tc>
                <a:tc>
                  <a:txBody>
                    <a:bodyPr/>
                    <a:lstStyle/>
                    <a:p>
                      <a:pPr marL="0" marR="0" algn="ctr">
                        <a:lnSpc>
                          <a:spcPct val="115000"/>
                        </a:lnSpc>
                        <a:spcBef>
                          <a:spcPts val="0"/>
                        </a:spcBef>
                        <a:spcAft>
                          <a:spcPts val="0"/>
                        </a:spcAft>
                      </a:pPr>
                      <a:r>
                        <a:rPr lang="en-US" sz="1600" dirty="0">
                          <a:latin typeface="Times New Roman" panose="02020603050405020304" pitchFamily="18" charset="0"/>
                          <a:cs typeface="Times New Roman" panose="02020603050405020304" pitchFamily="18" charset="0"/>
                        </a:rPr>
                        <a:t>12.42</a:t>
                      </a:r>
                      <a:endParaRPr lang="en-US" sz="1600" dirty="0">
                        <a:latin typeface="Times New Roman" panose="02020603050405020304" pitchFamily="18" charset="0"/>
                        <a:ea typeface="Calibri"/>
                        <a:cs typeface="Times New Roman" panose="02020603050405020304" pitchFamily="18" charset="0"/>
                      </a:endParaRPr>
                    </a:p>
                  </a:txBody>
                  <a:tcPr marT="0" marB="0" anchor="b">
                    <a:solidFill>
                      <a:schemeClr val="accent1">
                        <a:lumMod val="20000"/>
                        <a:lumOff val="80000"/>
                      </a:schemeClr>
                    </a:solidFill>
                  </a:tcPr>
                </a:tc>
                <a:tc>
                  <a:txBody>
                    <a:bodyPr/>
                    <a:lstStyle/>
                    <a:p>
                      <a:pPr marL="0" marR="0" algn="r">
                        <a:lnSpc>
                          <a:spcPct val="115000"/>
                        </a:lnSpc>
                        <a:spcBef>
                          <a:spcPts val="0"/>
                        </a:spcBef>
                        <a:spcAft>
                          <a:spcPts val="0"/>
                        </a:spcAft>
                      </a:pPr>
                      <a:r>
                        <a:rPr lang="en-US" sz="1600" dirty="0">
                          <a:latin typeface="Times New Roman" panose="02020603050405020304" pitchFamily="18" charset="0"/>
                          <a:cs typeface="Times New Roman" panose="02020603050405020304" pitchFamily="18" charset="0"/>
                        </a:rPr>
                        <a:t>11,642</a:t>
                      </a:r>
                      <a:endParaRPr lang="en-US" sz="1600" dirty="0">
                        <a:latin typeface="Times New Roman" panose="02020603050405020304" pitchFamily="18" charset="0"/>
                        <a:ea typeface="Calibri"/>
                        <a:cs typeface="Times New Roman" panose="02020603050405020304" pitchFamily="18" charset="0"/>
                      </a:endParaRPr>
                    </a:p>
                  </a:txBody>
                  <a:tcPr marT="0" marB="0" anchor="b">
                    <a:solidFill>
                      <a:schemeClr val="accent1">
                        <a:lumMod val="20000"/>
                        <a:lumOff val="80000"/>
                      </a:schemeClr>
                    </a:solidFill>
                  </a:tcPr>
                </a:tc>
                <a:tc>
                  <a:txBody>
                    <a:bodyPr/>
                    <a:lstStyle/>
                    <a:p>
                      <a:pPr marL="0" marR="0" algn="ctr">
                        <a:lnSpc>
                          <a:spcPct val="115000"/>
                        </a:lnSpc>
                        <a:spcBef>
                          <a:spcPts val="0"/>
                        </a:spcBef>
                        <a:spcAft>
                          <a:spcPts val="0"/>
                        </a:spcAft>
                      </a:pPr>
                      <a:r>
                        <a:rPr lang="en-US" sz="1600" dirty="0">
                          <a:latin typeface="Times New Roman" panose="02020603050405020304" pitchFamily="18" charset="0"/>
                          <a:cs typeface="Times New Roman" panose="02020603050405020304" pitchFamily="18" charset="0"/>
                        </a:rPr>
                        <a:t>273</a:t>
                      </a:r>
                      <a:endParaRPr lang="en-US" sz="1600" dirty="0">
                        <a:latin typeface="Times New Roman" panose="02020603050405020304" pitchFamily="18" charset="0"/>
                        <a:ea typeface="Calibri"/>
                        <a:cs typeface="Times New Roman" panose="02020603050405020304" pitchFamily="18" charset="0"/>
                      </a:endParaRPr>
                    </a:p>
                  </a:txBody>
                  <a:tcPr marT="0" marB="0" anchor="b">
                    <a:solidFill>
                      <a:schemeClr val="accent1">
                        <a:lumMod val="20000"/>
                        <a:lumOff val="80000"/>
                      </a:schemeClr>
                    </a:solidFill>
                  </a:tcPr>
                </a:tc>
              </a:tr>
              <a:tr h="262212">
                <a:tc>
                  <a:txBody>
                    <a:bodyPr/>
                    <a:lstStyle/>
                    <a:p>
                      <a:pPr marL="0" marR="0" algn="ctr">
                        <a:lnSpc>
                          <a:spcPct val="115000"/>
                        </a:lnSpc>
                        <a:spcBef>
                          <a:spcPts val="0"/>
                        </a:spcBef>
                        <a:spcAft>
                          <a:spcPts val="0"/>
                        </a:spcAft>
                      </a:pPr>
                      <a:r>
                        <a:rPr lang="en-US" sz="1600" dirty="0"/>
                        <a:t>15</a:t>
                      </a:r>
                      <a:endParaRPr lang="en-US" sz="1600" dirty="0">
                        <a:latin typeface="Calibri"/>
                        <a:ea typeface="Calibri"/>
                        <a:cs typeface="Latha"/>
                      </a:endParaRPr>
                    </a:p>
                  </a:txBody>
                  <a:tcPr marT="0" marB="0" anchor="b">
                    <a:solidFill>
                      <a:schemeClr val="accent1">
                        <a:lumMod val="20000"/>
                        <a:lumOff val="80000"/>
                      </a:schemeClr>
                    </a:solidFill>
                  </a:tcPr>
                </a:tc>
                <a:tc>
                  <a:txBody>
                    <a:bodyPr/>
                    <a:lstStyle/>
                    <a:p>
                      <a:pPr marL="0" marR="0" algn="l">
                        <a:lnSpc>
                          <a:spcPct val="115000"/>
                        </a:lnSpc>
                        <a:spcBef>
                          <a:spcPts val="0"/>
                        </a:spcBef>
                        <a:spcAft>
                          <a:spcPts val="0"/>
                        </a:spcAft>
                      </a:pPr>
                      <a:r>
                        <a:rPr lang="si-LK" sz="1600" dirty="0" smtClean="0"/>
                        <a:t>කලවාන</a:t>
                      </a:r>
                      <a:endParaRPr lang="en-US" sz="1600" dirty="0">
                        <a:latin typeface="Calibri"/>
                        <a:ea typeface="Calibri"/>
                        <a:cs typeface="Latha"/>
                      </a:endParaRPr>
                    </a:p>
                  </a:txBody>
                  <a:tcPr marT="0" marB="0" anchor="b">
                    <a:solidFill>
                      <a:schemeClr val="accent1">
                        <a:lumMod val="20000"/>
                        <a:lumOff val="80000"/>
                      </a:schemeClr>
                    </a:solidFill>
                  </a:tcPr>
                </a:tc>
                <a:tc>
                  <a:txBody>
                    <a:bodyPr/>
                    <a:lstStyle/>
                    <a:p>
                      <a:pPr marL="0" marR="0" algn="ctr">
                        <a:lnSpc>
                          <a:spcPct val="115000"/>
                        </a:lnSpc>
                        <a:spcBef>
                          <a:spcPts val="0"/>
                        </a:spcBef>
                        <a:spcAft>
                          <a:spcPts val="0"/>
                        </a:spcAft>
                      </a:pPr>
                      <a:r>
                        <a:rPr lang="en-US" sz="1600" dirty="0">
                          <a:latin typeface="Times New Roman" panose="02020603050405020304" pitchFamily="18" charset="0"/>
                          <a:cs typeface="Times New Roman" panose="02020603050405020304" pitchFamily="18" charset="0"/>
                        </a:rPr>
                        <a:t>12.71</a:t>
                      </a:r>
                      <a:endParaRPr lang="en-US" sz="1600" dirty="0">
                        <a:latin typeface="Times New Roman" panose="02020603050405020304" pitchFamily="18" charset="0"/>
                        <a:ea typeface="Calibri"/>
                        <a:cs typeface="Times New Roman" panose="02020603050405020304" pitchFamily="18" charset="0"/>
                      </a:endParaRPr>
                    </a:p>
                  </a:txBody>
                  <a:tcPr marT="0" marB="0" anchor="b">
                    <a:solidFill>
                      <a:schemeClr val="accent1">
                        <a:lumMod val="20000"/>
                        <a:lumOff val="80000"/>
                      </a:schemeClr>
                    </a:solidFill>
                  </a:tcPr>
                </a:tc>
                <a:tc>
                  <a:txBody>
                    <a:bodyPr/>
                    <a:lstStyle/>
                    <a:p>
                      <a:pPr marL="0" marR="0" algn="r">
                        <a:lnSpc>
                          <a:spcPct val="115000"/>
                        </a:lnSpc>
                        <a:spcBef>
                          <a:spcPts val="0"/>
                        </a:spcBef>
                        <a:spcAft>
                          <a:spcPts val="0"/>
                        </a:spcAft>
                      </a:pPr>
                      <a:r>
                        <a:rPr lang="en-US" sz="1600" dirty="0">
                          <a:latin typeface="Times New Roman" panose="02020603050405020304" pitchFamily="18" charset="0"/>
                          <a:cs typeface="Times New Roman" panose="02020603050405020304" pitchFamily="18" charset="0"/>
                        </a:rPr>
                        <a:t>6,432</a:t>
                      </a:r>
                      <a:endParaRPr lang="en-US" sz="1600" dirty="0">
                        <a:latin typeface="Times New Roman" panose="02020603050405020304" pitchFamily="18" charset="0"/>
                        <a:ea typeface="Calibri"/>
                        <a:cs typeface="Times New Roman" panose="02020603050405020304" pitchFamily="18" charset="0"/>
                      </a:endParaRPr>
                    </a:p>
                  </a:txBody>
                  <a:tcPr marT="0" marB="0" anchor="b">
                    <a:solidFill>
                      <a:schemeClr val="accent1">
                        <a:lumMod val="20000"/>
                        <a:lumOff val="80000"/>
                      </a:schemeClr>
                    </a:solidFill>
                  </a:tcPr>
                </a:tc>
                <a:tc>
                  <a:txBody>
                    <a:bodyPr/>
                    <a:lstStyle/>
                    <a:p>
                      <a:pPr marL="0" marR="0" algn="ctr">
                        <a:lnSpc>
                          <a:spcPct val="115000"/>
                        </a:lnSpc>
                        <a:spcBef>
                          <a:spcPts val="0"/>
                        </a:spcBef>
                        <a:spcAft>
                          <a:spcPts val="0"/>
                        </a:spcAft>
                      </a:pPr>
                      <a:r>
                        <a:rPr lang="en-US" sz="1600" dirty="0">
                          <a:latin typeface="Times New Roman" panose="02020603050405020304" pitchFamily="18" charset="0"/>
                          <a:cs typeface="Times New Roman" panose="02020603050405020304" pitchFamily="18" charset="0"/>
                        </a:rPr>
                        <a:t>277</a:t>
                      </a:r>
                      <a:endParaRPr lang="en-US" sz="1600" dirty="0">
                        <a:latin typeface="Times New Roman" panose="02020603050405020304" pitchFamily="18" charset="0"/>
                        <a:ea typeface="Calibri"/>
                        <a:cs typeface="Times New Roman" panose="02020603050405020304" pitchFamily="18" charset="0"/>
                      </a:endParaRPr>
                    </a:p>
                  </a:txBody>
                  <a:tcPr marT="0" marB="0" anchor="b">
                    <a:solidFill>
                      <a:schemeClr val="accent1">
                        <a:lumMod val="20000"/>
                        <a:lumOff val="80000"/>
                      </a:schemeClr>
                    </a:solidFill>
                  </a:tcPr>
                </a:tc>
              </a:tr>
              <a:tr h="294988">
                <a:tc>
                  <a:txBody>
                    <a:bodyPr/>
                    <a:lstStyle/>
                    <a:p>
                      <a:pPr marL="0" marR="0" algn="ctr">
                        <a:lnSpc>
                          <a:spcPct val="115000"/>
                        </a:lnSpc>
                        <a:spcBef>
                          <a:spcPts val="0"/>
                        </a:spcBef>
                        <a:spcAft>
                          <a:spcPts val="0"/>
                        </a:spcAft>
                      </a:pPr>
                      <a:r>
                        <a:rPr lang="en-US" sz="1600" dirty="0">
                          <a:solidFill>
                            <a:srgbClr val="FF0000"/>
                          </a:solidFill>
                        </a:rPr>
                        <a:t>16</a:t>
                      </a:r>
                      <a:endParaRPr lang="en-US" sz="1600" dirty="0">
                        <a:solidFill>
                          <a:srgbClr val="FF0000"/>
                        </a:solidFill>
                        <a:latin typeface="Calibri"/>
                        <a:ea typeface="Calibri"/>
                        <a:cs typeface="Latha"/>
                      </a:endParaRPr>
                    </a:p>
                  </a:txBody>
                  <a:tcPr marT="0" marB="0" anchor="b">
                    <a:solidFill>
                      <a:schemeClr val="accent1">
                        <a:lumMod val="20000"/>
                        <a:lumOff val="80000"/>
                      </a:schemeClr>
                    </a:solidFill>
                  </a:tcPr>
                </a:tc>
                <a:tc>
                  <a:txBody>
                    <a:bodyPr/>
                    <a:lstStyle/>
                    <a:p>
                      <a:pPr marL="0" marR="0" algn="l">
                        <a:lnSpc>
                          <a:spcPct val="115000"/>
                        </a:lnSpc>
                        <a:spcBef>
                          <a:spcPts val="0"/>
                        </a:spcBef>
                        <a:spcAft>
                          <a:spcPts val="0"/>
                        </a:spcAft>
                      </a:pPr>
                      <a:r>
                        <a:rPr lang="si-LK" dirty="0" smtClean="0">
                          <a:solidFill>
                            <a:srgbClr val="002060"/>
                          </a:solidFill>
                        </a:rPr>
                        <a:t>කොළොන්න</a:t>
                      </a:r>
                      <a:endParaRPr lang="en-US" dirty="0">
                        <a:solidFill>
                          <a:srgbClr val="002060"/>
                        </a:solidFill>
                      </a:endParaRPr>
                    </a:p>
                  </a:txBody>
                  <a:tcPr marT="0" marB="0" anchor="b">
                    <a:solidFill>
                      <a:srgbClr val="FFC000"/>
                    </a:solidFill>
                  </a:tcPr>
                </a:tc>
                <a:tc>
                  <a:txBody>
                    <a:bodyPr/>
                    <a:lstStyle/>
                    <a:p>
                      <a:pPr marL="0" marR="0" algn="ctr">
                        <a:lnSpc>
                          <a:spcPct val="115000"/>
                        </a:lnSpc>
                        <a:spcBef>
                          <a:spcPts val="0"/>
                        </a:spcBef>
                        <a:spcAft>
                          <a:spcPts val="0"/>
                        </a:spcAft>
                      </a:pPr>
                      <a:r>
                        <a:rPr lang="en-US" dirty="0">
                          <a:solidFill>
                            <a:srgbClr val="002060"/>
                          </a:solidFill>
                          <a:latin typeface="Times New Roman" panose="02020603050405020304" pitchFamily="18" charset="0"/>
                          <a:cs typeface="Times New Roman" panose="02020603050405020304" pitchFamily="18" charset="0"/>
                        </a:rPr>
                        <a:t>13.15</a:t>
                      </a:r>
                    </a:p>
                  </a:txBody>
                  <a:tcPr marT="0" marB="0" anchor="b">
                    <a:solidFill>
                      <a:srgbClr val="FFC000"/>
                    </a:solidFill>
                  </a:tcPr>
                </a:tc>
                <a:tc>
                  <a:txBody>
                    <a:bodyPr/>
                    <a:lstStyle/>
                    <a:p>
                      <a:pPr marL="0" marR="0" algn="r">
                        <a:lnSpc>
                          <a:spcPct val="115000"/>
                        </a:lnSpc>
                        <a:spcBef>
                          <a:spcPts val="0"/>
                        </a:spcBef>
                        <a:spcAft>
                          <a:spcPts val="0"/>
                        </a:spcAft>
                      </a:pPr>
                      <a:r>
                        <a:rPr lang="en-US" dirty="0">
                          <a:solidFill>
                            <a:srgbClr val="002060"/>
                          </a:solidFill>
                          <a:latin typeface="Times New Roman" panose="02020603050405020304" pitchFamily="18" charset="0"/>
                          <a:cs typeface="Times New Roman" panose="02020603050405020304" pitchFamily="18" charset="0"/>
                        </a:rPr>
                        <a:t>5,953</a:t>
                      </a:r>
                    </a:p>
                  </a:txBody>
                  <a:tcPr marT="0" marB="0" anchor="b">
                    <a:solidFill>
                      <a:srgbClr val="FFC000"/>
                    </a:solidFill>
                  </a:tcPr>
                </a:tc>
                <a:tc>
                  <a:txBody>
                    <a:bodyPr/>
                    <a:lstStyle/>
                    <a:p>
                      <a:pPr marL="0" marR="0" algn="ctr">
                        <a:lnSpc>
                          <a:spcPct val="115000"/>
                        </a:lnSpc>
                        <a:spcBef>
                          <a:spcPts val="0"/>
                        </a:spcBef>
                        <a:spcAft>
                          <a:spcPts val="0"/>
                        </a:spcAft>
                      </a:pPr>
                      <a:r>
                        <a:rPr lang="en-US" dirty="0" smtClean="0">
                          <a:solidFill>
                            <a:srgbClr val="002060"/>
                          </a:solidFill>
                          <a:latin typeface="Times New Roman" panose="02020603050405020304" pitchFamily="18" charset="0"/>
                          <a:cs typeface="Times New Roman" panose="02020603050405020304" pitchFamily="18" charset="0"/>
                        </a:rPr>
                        <a:t>279</a:t>
                      </a:r>
                      <a:endParaRPr lang="en-US" dirty="0">
                        <a:solidFill>
                          <a:srgbClr val="002060"/>
                        </a:solidFill>
                        <a:latin typeface="Times New Roman" panose="02020603050405020304" pitchFamily="18" charset="0"/>
                        <a:cs typeface="Times New Roman" panose="02020603050405020304" pitchFamily="18" charset="0"/>
                      </a:endParaRPr>
                    </a:p>
                  </a:txBody>
                  <a:tcPr marT="0" marB="0" anchor="b">
                    <a:solidFill>
                      <a:srgbClr val="FFC000"/>
                    </a:solidFill>
                  </a:tcPr>
                </a:tc>
              </a:tr>
              <a:tr h="294988">
                <a:tc>
                  <a:txBody>
                    <a:bodyPr/>
                    <a:lstStyle/>
                    <a:p>
                      <a:pPr marL="0" marR="0" algn="ctr">
                        <a:lnSpc>
                          <a:spcPct val="115000"/>
                        </a:lnSpc>
                        <a:spcBef>
                          <a:spcPts val="0"/>
                        </a:spcBef>
                        <a:spcAft>
                          <a:spcPts val="0"/>
                        </a:spcAft>
                      </a:pPr>
                      <a:r>
                        <a:rPr lang="en-US" sz="1600" dirty="0">
                          <a:solidFill>
                            <a:srgbClr val="FF0000"/>
                          </a:solidFill>
                        </a:rPr>
                        <a:t>17</a:t>
                      </a:r>
                      <a:endParaRPr lang="en-US" sz="1600" dirty="0">
                        <a:solidFill>
                          <a:srgbClr val="FF0000"/>
                        </a:solidFill>
                        <a:latin typeface="Calibri"/>
                        <a:ea typeface="Calibri"/>
                        <a:cs typeface="Latha"/>
                      </a:endParaRPr>
                    </a:p>
                  </a:txBody>
                  <a:tcPr marT="0" marB="0" anchor="b">
                    <a:solidFill>
                      <a:schemeClr val="accent1">
                        <a:lumMod val="20000"/>
                        <a:lumOff val="80000"/>
                      </a:schemeClr>
                    </a:solidFill>
                  </a:tcPr>
                </a:tc>
                <a:tc>
                  <a:txBody>
                    <a:bodyPr/>
                    <a:lstStyle/>
                    <a:p>
                      <a:pPr marL="0" marR="0" algn="l">
                        <a:lnSpc>
                          <a:spcPct val="115000"/>
                        </a:lnSpc>
                        <a:spcBef>
                          <a:spcPts val="0"/>
                        </a:spcBef>
                        <a:spcAft>
                          <a:spcPts val="0"/>
                        </a:spcAft>
                      </a:pPr>
                      <a:r>
                        <a:rPr lang="si-LK" dirty="0" smtClean="0">
                          <a:solidFill>
                            <a:srgbClr val="002060"/>
                          </a:solidFill>
                        </a:rPr>
                        <a:t>කහවත්ත</a:t>
                      </a:r>
                      <a:endParaRPr lang="en-US" dirty="0">
                        <a:solidFill>
                          <a:srgbClr val="002060"/>
                        </a:solidFill>
                      </a:endParaRPr>
                    </a:p>
                  </a:txBody>
                  <a:tcPr marT="0" marB="0" anchor="b">
                    <a:solidFill>
                      <a:srgbClr val="FFC000"/>
                    </a:solidFill>
                  </a:tcPr>
                </a:tc>
                <a:tc>
                  <a:txBody>
                    <a:bodyPr/>
                    <a:lstStyle/>
                    <a:p>
                      <a:pPr marL="0" marR="0" algn="ctr">
                        <a:lnSpc>
                          <a:spcPct val="115000"/>
                        </a:lnSpc>
                        <a:spcBef>
                          <a:spcPts val="0"/>
                        </a:spcBef>
                        <a:spcAft>
                          <a:spcPts val="0"/>
                        </a:spcAft>
                      </a:pPr>
                      <a:r>
                        <a:rPr lang="en-US" dirty="0">
                          <a:solidFill>
                            <a:srgbClr val="002060"/>
                          </a:solidFill>
                          <a:latin typeface="Times New Roman" panose="02020603050405020304" pitchFamily="18" charset="0"/>
                          <a:cs typeface="Times New Roman" panose="02020603050405020304" pitchFamily="18" charset="0"/>
                        </a:rPr>
                        <a:t>13.18</a:t>
                      </a:r>
                    </a:p>
                  </a:txBody>
                  <a:tcPr marT="0" marB="0" anchor="b">
                    <a:solidFill>
                      <a:srgbClr val="FFC000"/>
                    </a:solidFill>
                  </a:tcPr>
                </a:tc>
                <a:tc>
                  <a:txBody>
                    <a:bodyPr/>
                    <a:lstStyle/>
                    <a:p>
                      <a:pPr marL="0" marR="0" algn="r">
                        <a:lnSpc>
                          <a:spcPct val="115000"/>
                        </a:lnSpc>
                        <a:spcBef>
                          <a:spcPts val="0"/>
                        </a:spcBef>
                        <a:spcAft>
                          <a:spcPts val="0"/>
                        </a:spcAft>
                      </a:pPr>
                      <a:r>
                        <a:rPr lang="en-US" dirty="0">
                          <a:solidFill>
                            <a:srgbClr val="002060"/>
                          </a:solidFill>
                          <a:latin typeface="Times New Roman" panose="02020603050405020304" pitchFamily="18" charset="0"/>
                          <a:cs typeface="Times New Roman" panose="02020603050405020304" pitchFamily="18" charset="0"/>
                        </a:rPr>
                        <a:t>5,659</a:t>
                      </a:r>
                    </a:p>
                  </a:txBody>
                  <a:tcPr marT="0" marB="0" anchor="b">
                    <a:solidFill>
                      <a:srgbClr val="FFC000"/>
                    </a:solidFill>
                  </a:tcPr>
                </a:tc>
                <a:tc>
                  <a:txBody>
                    <a:bodyPr/>
                    <a:lstStyle/>
                    <a:p>
                      <a:pPr marL="0" marR="0" algn="ctr">
                        <a:lnSpc>
                          <a:spcPct val="115000"/>
                        </a:lnSpc>
                        <a:spcBef>
                          <a:spcPts val="0"/>
                        </a:spcBef>
                        <a:spcAft>
                          <a:spcPts val="0"/>
                        </a:spcAft>
                      </a:pPr>
                      <a:r>
                        <a:rPr lang="en-US" dirty="0">
                          <a:solidFill>
                            <a:srgbClr val="002060"/>
                          </a:solidFill>
                          <a:latin typeface="Times New Roman" panose="02020603050405020304" pitchFamily="18" charset="0"/>
                          <a:cs typeface="Times New Roman" panose="02020603050405020304" pitchFamily="18" charset="0"/>
                        </a:rPr>
                        <a:t>281</a:t>
                      </a:r>
                    </a:p>
                  </a:txBody>
                  <a:tcPr marT="0" marB="0" anchor="b">
                    <a:solidFill>
                      <a:srgbClr val="FFC000"/>
                    </a:solidFill>
                  </a:tcPr>
                </a:tc>
              </a:tr>
              <a:tr h="264787">
                <a:tc gridSpan="2">
                  <a:txBody>
                    <a:bodyPr/>
                    <a:lstStyle/>
                    <a:p>
                      <a:pPr marL="0" marR="0" algn="l">
                        <a:lnSpc>
                          <a:spcPct val="115000"/>
                        </a:lnSpc>
                        <a:spcBef>
                          <a:spcPts val="0"/>
                        </a:spcBef>
                        <a:spcAft>
                          <a:spcPts val="0"/>
                        </a:spcAft>
                      </a:pPr>
                      <a:r>
                        <a:rPr lang="si-LK" sz="1600" b="1" dirty="0" smtClean="0"/>
                        <a:t>රත්නපුර දිස්ත්‍රික්කය</a:t>
                      </a:r>
                      <a:endParaRPr lang="en-US" sz="1600" b="1" dirty="0">
                        <a:latin typeface="Calibri"/>
                        <a:ea typeface="Calibri"/>
                        <a:cs typeface="Latha"/>
                      </a:endParaRPr>
                    </a:p>
                  </a:txBody>
                  <a:tcPr marT="0" marB="0" anchor="b">
                    <a:solidFill>
                      <a:schemeClr val="accent1">
                        <a:lumMod val="20000"/>
                        <a:lumOff val="80000"/>
                      </a:schemeClr>
                    </a:solidFill>
                  </a:tcPr>
                </a:tc>
                <a:tc hMerge="1">
                  <a:txBody>
                    <a:bodyPr/>
                    <a:lstStyle/>
                    <a:p>
                      <a:endParaRPr lang="en-US"/>
                    </a:p>
                  </a:txBody>
                  <a:tcPr/>
                </a:tc>
                <a:tc>
                  <a:txBody>
                    <a:bodyPr/>
                    <a:lstStyle/>
                    <a:p>
                      <a:pPr marL="0" marR="0" algn="ctr">
                        <a:lnSpc>
                          <a:spcPct val="115000"/>
                        </a:lnSpc>
                        <a:spcBef>
                          <a:spcPts val="0"/>
                        </a:spcBef>
                        <a:spcAft>
                          <a:spcPts val="0"/>
                        </a:spcAft>
                      </a:pPr>
                      <a:r>
                        <a:rPr lang="en-US" sz="1600" b="1" dirty="0"/>
                        <a:t>10.4</a:t>
                      </a:r>
                      <a:endParaRPr lang="en-US" sz="1600" b="1" dirty="0">
                        <a:latin typeface="Calibri"/>
                        <a:ea typeface="Calibri"/>
                        <a:cs typeface="Latha"/>
                      </a:endParaRPr>
                    </a:p>
                  </a:txBody>
                  <a:tcPr marT="0" marB="0" anchor="b">
                    <a:solidFill>
                      <a:schemeClr val="accent1">
                        <a:lumMod val="20000"/>
                        <a:lumOff val="80000"/>
                      </a:schemeClr>
                    </a:solidFill>
                  </a:tcPr>
                </a:tc>
                <a:tc>
                  <a:txBody>
                    <a:bodyPr/>
                    <a:lstStyle/>
                    <a:p>
                      <a:pPr marL="0" marR="0" algn="r">
                        <a:lnSpc>
                          <a:spcPct val="115000"/>
                        </a:lnSpc>
                        <a:spcBef>
                          <a:spcPts val="0"/>
                        </a:spcBef>
                        <a:spcAft>
                          <a:spcPts val="0"/>
                        </a:spcAft>
                      </a:pPr>
                      <a:r>
                        <a:rPr lang="en-US" sz="1600" b="1" dirty="0"/>
                        <a:t>112,000</a:t>
                      </a:r>
                      <a:endParaRPr lang="en-US" sz="1600" b="1" dirty="0">
                        <a:latin typeface="Calibri"/>
                        <a:ea typeface="Calibri"/>
                        <a:cs typeface="Latha"/>
                      </a:endParaRPr>
                    </a:p>
                  </a:txBody>
                  <a:tcPr marT="0" marB="0" anchor="b">
                    <a:solidFill>
                      <a:schemeClr val="accent1">
                        <a:lumMod val="20000"/>
                        <a:lumOff val="80000"/>
                      </a:schemeClr>
                    </a:solidFill>
                  </a:tcPr>
                </a:tc>
                <a:tc>
                  <a:txBody>
                    <a:bodyPr/>
                    <a:lstStyle/>
                    <a:p>
                      <a:pPr marL="0" marR="0" algn="r">
                        <a:lnSpc>
                          <a:spcPct val="115000"/>
                        </a:lnSpc>
                        <a:spcBef>
                          <a:spcPts val="0"/>
                        </a:spcBef>
                        <a:spcAft>
                          <a:spcPts val="0"/>
                        </a:spcAft>
                      </a:pPr>
                      <a:endParaRPr lang="en-US" sz="1600" dirty="0">
                        <a:solidFill>
                          <a:srgbClr val="000000"/>
                        </a:solidFill>
                        <a:latin typeface="Times New Roman"/>
                        <a:ea typeface="Calibri"/>
                        <a:cs typeface="Latha"/>
                      </a:endParaRPr>
                    </a:p>
                  </a:txBody>
                  <a:tcPr marT="0" marB="0" anchor="b">
                    <a:solidFill>
                      <a:schemeClr val="accent1">
                        <a:lumMod val="20000"/>
                        <a:lumOff val="80000"/>
                      </a:schemeClr>
                    </a:solidFill>
                  </a:tcPr>
                </a:tc>
              </a:tr>
            </a:tbl>
          </a:graphicData>
        </a:graphic>
      </p:graphicFrame>
    </p:spTree>
    <p:extLst>
      <p:ext uri="{BB962C8B-B14F-4D97-AF65-F5344CB8AC3E}">
        <p14:creationId xmlns:p14="http://schemas.microsoft.com/office/powerpoint/2010/main" val="139272900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2"/>
          <p:cNvSpPr txBox="1">
            <a:spLocks/>
          </p:cNvSpPr>
          <p:nvPr/>
        </p:nvSpPr>
        <p:spPr>
          <a:xfrm>
            <a:off x="838200" y="675249"/>
            <a:ext cx="10515600" cy="5501714"/>
          </a:xfrm>
          <a:prstGeom prst="rect">
            <a:avLst/>
          </a:prstGeom>
          <a:noFill/>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sz="2000" b="1" dirty="0" smtClean="0"/>
              <a:t>iii. </a:t>
            </a:r>
            <a:r>
              <a:rPr lang="si-LK" sz="2000" b="1" dirty="0" smtClean="0"/>
              <a:t>පළාතේ තරුණ විරැකියාව ඉහළ අගයක පැවතීම.</a:t>
            </a:r>
          </a:p>
          <a:p>
            <a:pPr marL="0" indent="0">
              <a:buFont typeface="Arial" panose="020B0604020202020204" pitchFamily="34" charset="0"/>
              <a:buNone/>
            </a:pPr>
            <a:r>
              <a:rPr lang="si-LK" sz="2000" b="1" dirty="0" smtClean="0"/>
              <a:t> </a:t>
            </a:r>
          </a:p>
          <a:p>
            <a:pPr marL="0" indent="0">
              <a:buFont typeface="Arial" panose="020B0604020202020204" pitchFamily="34" charset="0"/>
              <a:buNone/>
            </a:pPr>
            <a:endParaRPr lang="si-LK" sz="2000" b="1" dirty="0" smtClean="0"/>
          </a:p>
          <a:p>
            <a:pPr marL="0" indent="0">
              <a:buFont typeface="Arial" panose="020B0604020202020204" pitchFamily="34" charset="0"/>
              <a:buNone/>
            </a:pPr>
            <a:endParaRPr lang="si-LK" sz="2000" b="1" dirty="0" smtClean="0"/>
          </a:p>
          <a:p>
            <a:pPr marL="0" indent="0">
              <a:buFont typeface="Arial" panose="020B0604020202020204" pitchFamily="34" charset="0"/>
              <a:buNone/>
            </a:pPr>
            <a:endParaRPr lang="en-US" dirty="0"/>
          </a:p>
        </p:txBody>
      </p:sp>
      <p:graphicFrame>
        <p:nvGraphicFramePr>
          <p:cNvPr id="3" name="Table 2"/>
          <p:cNvGraphicFramePr>
            <a:graphicFrameLocks noGrp="1"/>
          </p:cNvGraphicFramePr>
          <p:nvPr>
            <p:extLst>
              <p:ext uri="{D42A27DB-BD31-4B8C-83A1-F6EECF244321}">
                <p14:modId xmlns:p14="http://schemas.microsoft.com/office/powerpoint/2010/main" val="2739161136"/>
              </p:ext>
            </p:extLst>
          </p:nvPr>
        </p:nvGraphicFramePr>
        <p:xfrm>
          <a:off x="1609970" y="1338645"/>
          <a:ext cx="8128001" cy="741680"/>
        </p:xfrm>
        <a:graphic>
          <a:graphicData uri="http://schemas.openxmlformats.org/drawingml/2006/table">
            <a:tbl>
              <a:tblPr firstRow="1" bandRow="1">
                <a:tableStyleId>{5C22544A-7EE6-4342-B048-85BDC9FD1C3A}</a:tableStyleId>
              </a:tblPr>
              <a:tblGrid>
                <a:gridCol w="1161143"/>
                <a:gridCol w="1161143"/>
                <a:gridCol w="1161143"/>
                <a:gridCol w="1161143"/>
                <a:gridCol w="1161143"/>
                <a:gridCol w="1161143"/>
                <a:gridCol w="1161143"/>
              </a:tblGrid>
              <a:tr h="370840">
                <a:tc>
                  <a:txBody>
                    <a:bodyPr/>
                    <a:lstStyle/>
                    <a:p>
                      <a:pPr algn="ctr"/>
                      <a:r>
                        <a:rPr lang="si-LK" dirty="0" smtClean="0"/>
                        <a:t>විස්තරය</a:t>
                      </a:r>
                      <a:endParaRPr lang="en-US" dirty="0"/>
                    </a:p>
                  </a:txBody>
                  <a:tcPr>
                    <a:solidFill>
                      <a:schemeClr val="accent4">
                        <a:lumMod val="60000"/>
                        <a:lumOff val="40000"/>
                      </a:schemeClr>
                    </a:solidFill>
                  </a:tcPr>
                </a:tc>
                <a:tc>
                  <a:txBody>
                    <a:bodyPr/>
                    <a:lstStyle/>
                    <a:p>
                      <a:pPr algn="ctr"/>
                      <a:r>
                        <a:rPr lang="si-LK" dirty="0" smtClean="0"/>
                        <a:t>2014</a:t>
                      </a:r>
                      <a:endParaRPr lang="en-US" dirty="0"/>
                    </a:p>
                  </a:txBody>
                  <a:tcPr>
                    <a:solidFill>
                      <a:schemeClr val="accent4">
                        <a:lumMod val="60000"/>
                        <a:lumOff val="40000"/>
                      </a:schemeClr>
                    </a:solidFill>
                  </a:tcPr>
                </a:tc>
                <a:tc>
                  <a:txBody>
                    <a:bodyPr/>
                    <a:lstStyle/>
                    <a:p>
                      <a:pPr algn="ctr"/>
                      <a:r>
                        <a:rPr lang="si-LK" dirty="0" smtClean="0"/>
                        <a:t>2015</a:t>
                      </a:r>
                      <a:endParaRPr lang="en-US" dirty="0"/>
                    </a:p>
                  </a:txBody>
                  <a:tcPr>
                    <a:solidFill>
                      <a:schemeClr val="accent4">
                        <a:lumMod val="60000"/>
                        <a:lumOff val="40000"/>
                      </a:schemeClr>
                    </a:solidFill>
                  </a:tcPr>
                </a:tc>
                <a:tc>
                  <a:txBody>
                    <a:bodyPr/>
                    <a:lstStyle/>
                    <a:p>
                      <a:pPr algn="ctr"/>
                      <a:r>
                        <a:rPr lang="si-LK" dirty="0" smtClean="0"/>
                        <a:t>2016</a:t>
                      </a:r>
                      <a:endParaRPr lang="en-US" dirty="0"/>
                    </a:p>
                  </a:txBody>
                  <a:tcPr>
                    <a:solidFill>
                      <a:schemeClr val="accent4">
                        <a:lumMod val="60000"/>
                        <a:lumOff val="40000"/>
                      </a:schemeClr>
                    </a:solidFill>
                  </a:tcPr>
                </a:tc>
                <a:tc>
                  <a:txBody>
                    <a:bodyPr/>
                    <a:lstStyle/>
                    <a:p>
                      <a:pPr algn="ctr"/>
                      <a:r>
                        <a:rPr lang="si-LK" dirty="0" smtClean="0"/>
                        <a:t>2017</a:t>
                      </a:r>
                      <a:endParaRPr lang="en-US" dirty="0"/>
                    </a:p>
                  </a:txBody>
                  <a:tcPr>
                    <a:solidFill>
                      <a:schemeClr val="accent4">
                        <a:lumMod val="60000"/>
                        <a:lumOff val="40000"/>
                      </a:schemeClr>
                    </a:solidFill>
                  </a:tcPr>
                </a:tc>
                <a:tc>
                  <a:txBody>
                    <a:bodyPr/>
                    <a:lstStyle/>
                    <a:p>
                      <a:pPr algn="ctr"/>
                      <a:r>
                        <a:rPr lang="si-LK" dirty="0" smtClean="0"/>
                        <a:t>2018</a:t>
                      </a:r>
                      <a:endParaRPr lang="en-US" dirty="0"/>
                    </a:p>
                  </a:txBody>
                  <a:tcPr>
                    <a:solidFill>
                      <a:schemeClr val="accent4">
                        <a:lumMod val="60000"/>
                        <a:lumOff val="40000"/>
                      </a:schemeClr>
                    </a:solidFill>
                  </a:tcPr>
                </a:tc>
                <a:tc>
                  <a:txBody>
                    <a:bodyPr/>
                    <a:lstStyle/>
                    <a:p>
                      <a:pPr algn="ctr"/>
                      <a:r>
                        <a:rPr lang="si-LK" dirty="0" smtClean="0"/>
                        <a:t>2019</a:t>
                      </a:r>
                      <a:endParaRPr lang="en-US" dirty="0"/>
                    </a:p>
                  </a:txBody>
                  <a:tcPr>
                    <a:solidFill>
                      <a:schemeClr val="accent4">
                        <a:lumMod val="60000"/>
                        <a:lumOff val="40000"/>
                      </a:schemeClr>
                    </a:solidFill>
                  </a:tcPr>
                </a:tc>
              </a:tr>
              <a:tr h="370840">
                <a:tc>
                  <a:txBody>
                    <a:bodyPr/>
                    <a:lstStyle/>
                    <a:p>
                      <a:pPr algn="ctr"/>
                      <a:r>
                        <a:rPr lang="si-LK" dirty="0" smtClean="0"/>
                        <a:t>සබරගමුව</a:t>
                      </a:r>
                      <a:endParaRPr lang="en-US" dirty="0"/>
                    </a:p>
                  </a:txBody>
                  <a:tcPr/>
                </a:tc>
                <a:tc>
                  <a:txBody>
                    <a:bodyPr/>
                    <a:lstStyle/>
                    <a:p>
                      <a:pPr algn="ctr"/>
                      <a:r>
                        <a:rPr lang="si-LK" dirty="0" smtClean="0"/>
                        <a:t>30.9</a:t>
                      </a:r>
                      <a:endParaRPr lang="en-US" dirty="0"/>
                    </a:p>
                  </a:txBody>
                  <a:tcPr/>
                </a:tc>
                <a:tc>
                  <a:txBody>
                    <a:bodyPr/>
                    <a:lstStyle/>
                    <a:p>
                      <a:pPr algn="ctr"/>
                      <a:r>
                        <a:rPr lang="si-LK" dirty="0" smtClean="0"/>
                        <a:t>29.6</a:t>
                      </a:r>
                      <a:endParaRPr lang="en-US" dirty="0"/>
                    </a:p>
                  </a:txBody>
                  <a:tcPr/>
                </a:tc>
                <a:tc>
                  <a:txBody>
                    <a:bodyPr/>
                    <a:lstStyle/>
                    <a:p>
                      <a:pPr algn="ctr"/>
                      <a:r>
                        <a:rPr lang="si-LK" dirty="0" smtClean="0"/>
                        <a:t>30.0</a:t>
                      </a:r>
                      <a:endParaRPr lang="en-US" dirty="0"/>
                    </a:p>
                  </a:txBody>
                  <a:tcPr/>
                </a:tc>
                <a:tc>
                  <a:txBody>
                    <a:bodyPr/>
                    <a:lstStyle/>
                    <a:p>
                      <a:pPr algn="ctr"/>
                      <a:r>
                        <a:rPr lang="si-LK" dirty="0" smtClean="0"/>
                        <a:t>18.3</a:t>
                      </a:r>
                      <a:endParaRPr lang="en-US" dirty="0"/>
                    </a:p>
                  </a:txBody>
                  <a:tcPr/>
                </a:tc>
                <a:tc>
                  <a:txBody>
                    <a:bodyPr/>
                    <a:lstStyle/>
                    <a:p>
                      <a:pPr algn="ctr"/>
                      <a:r>
                        <a:rPr lang="si-LK" dirty="0" smtClean="0"/>
                        <a:t>21.1</a:t>
                      </a:r>
                      <a:endParaRPr lang="en-US" dirty="0"/>
                    </a:p>
                  </a:txBody>
                  <a:tcPr/>
                </a:tc>
                <a:tc>
                  <a:txBody>
                    <a:bodyPr/>
                    <a:lstStyle/>
                    <a:p>
                      <a:pPr algn="ctr"/>
                      <a:r>
                        <a:rPr lang="si-LK" dirty="0" smtClean="0"/>
                        <a:t>25.2</a:t>
                      </a:r>
                      <a:endParaRPr lang="en-US" dirty="0"/>
                    </a:p>
                  </a:txBody>
                  <a:tcPr/>
                </a:tc>
              </a:tr>
            </a:tbl>
          </a:graphicData>
        </a:graphic>
      </p:graphicFrame>
      <p:graphicFrame>
        <p:nvGraphicFramePr>
          <p:cNvPr id="18" name="Chart 17"/>
          <p:cNvGraphicFramePr/>
          <p:nvPr>
            <p:extLst>
              <p:ext uri="{D42A27DB-BD31-4B8C-83A1-F6EECF244321}">
                <p14:modId xmlns:p14="http://schemas.microsoft.com/office/powerpoint/2010/main" val="685818025"/>
              </p:ext>
            </p:extLst>
          </p:nvPr>
        </p:nvGraphicFramePr>
        <p:xfrm>
          <a:off x="3165230" y="2236891"/>
          <a:ext cx="5852161" cy="3901441"/>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3701249412"/>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1D9A78"/>
      </a:accent1>
      <a:accent2>
        <a:srgbClr val="8BC145"/>
      </a:accent2>
      <a:accent3>
        <a:srgbClr val="36AFCE"/>
      </a:accent3>
      <a:accent4>
        <a:srgbClr val="1D6FA9"/>
      </a:accent4>
      <a:accent5>
        <a:srgbClr val="B74919"/>
      </a:accent5>
      <a:accent6>
        <a:srgbClr val="F19D19"/>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AE6F2518-B084-4896-AF52-66CC2144AA26}"/>
    </a:ext>
  </a:extLst>
</a:theme>
</file>

<file path=docProps/app.xml><?xml version="1.0" encoding="utf-8"?>
<Properties xmlns="http://schemas.openxmlformats.org/officeDocument/2006/extended-properties" xmlns:vt="http://schemas.openxmlformats.org/officeDocument/2006/docPropsVTypes">
  <Template>Retrospect</Template>
  <TotalTime>521</TotalTime>
  <Words>5326</Words>
  <Application>Microsoft Office PowerPoint</Application>
  <PresentationFormat>Widescreen</PresentationFormat>
  <Paragraphs>644</Paragraphs>
  <Slides>27</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27</vt:i4>
      </vt:variant>
    </vt:vector>
  </HeadingPairs>
  <TitlesOfParts>
    <vt:vector size="36" baseType="lpstr">
      <vt:lpstr>Arial</vt:lpstr>
      <vt:lpstr>Calibri</vt:lpstr>
      <vt:lpstr>Calibri Light</vt:lpstr>
      <vt:lpstr>Iskoola Pota</vt:lpstr>
      <vt:lpstr>Latha</vt:lpstr>
      <vt:lpstr>Times New Roman</vt:lpstr>
      <vt:lpstr>Trebuchet MS</vt:lpstr>
      <vt:lpstr>Wingdings</vt:lpstr>
      <vt:lpstr>Office Theme</vt:lpstr>
      <vt:lpstr>PowerPoint Presentation</vt:lpstr>
      <vt:lpstr>සබරගමුව පළාත </vt:lpstr>
      <vt:lpstr>සබරගමුව පළාත පිළිබඳ කෙටි හැඳින්වීමක්</vt:lpstr>
      <vt:lpstr>PowerPoint Presentation</vt:lpstr>
      <vt:lpstr>ව්‍යවසායකත්ව සංවර්ධන වැඩසටහනක් සබරගමුව පළාතට අවශ්‍යවන්නේ ඇයි?</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“ජයගමු ශ්‍රී ලංකා” වැඩසටහන යටතේ සබරගමුව පළාත් සභාව ළඟාකර ගැනීමට අපේක්ෂිත අරමුණු</vt:lpstr>
      <vt:lpstr>පළාත් සංවර්ධන විභවතා</vt:lpstr>
      <vt:lpstr>PowerPoint Presentation</vt:lpstr>
      <vt:lpstr>PowerPoint Presentation</vt:lpstr>
      <vt:lpstr>PowerPoint Presentation</vt:lpstr>
      <vt:lpstr>PowerPoint Presentation</vt:lpstr>
      <vt:lpstr>ව්‍යවසායකත්ව සංවර්ධනයේ දී සබරගමුව පළාත මුහුණදෙන ගැටළු</vt:lpstr>
      <vt:lpstr>ව්‍යවසායකත්ව සංවර්ධනයට සබරගමුව පළාත් සභාව මේ වන විටත් ගෙන ඇති පියවර</vt:lpstr>
      <vt:lpstr>පළාතේ ව්‍යවසායකත්ව සංවර්ධනයේ දී අවධානය යොමු කළයුතු කරුණු</vt:lpstr>
      <vt:lpstr>පළාතේ ව්‍යවසායකත්ව සංවර්ධනයේ දී හ﻿ඳුනාගත් ක්ෂේත්‍ර</vt:lpstr>
      <vt:lpstr>පළාතේ යෝජිත ව්‍යවසායකත්ව සංවර්ධන ක්‍රියාකාරකම්  (මධ්‍යම රජයේ මූල්‍ය සහයෝගය මත ක්‍රියාත්මක කිරීමට සැලසුම්කර ඇති)</vt:lpstr>
      <vt:lpstr>ඉදිරි ව්‍යවසායකත්ව සංවර්ධන ක්‍රියාකාරකම් අපේක්ෂිත පිරිවැය (මධ්‍යම රජයේ මූල්‍ය සහයෝගය මත)</vt:lpstr>
      <vt:lpstr>PowerPoint Presentation</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Microsoft account</dc:creator>
  <cp:lastModifiedBy>Microsoft account</cp:lastModifiedBy>
  <cp:revision>102</cp:revision>
  <dcterms:created xsi:type="dcterms:W3CDTF">2021-06-03T08:50:06Z</dcterms:created>
  <dcterms:modified xsi:type="dcterms:W3CDTF">2021-06-04T11:19:04Z</dcterms:modified>
</cp:coreProperties>
</file>